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</p:sldMasterIdLst>
  <p:notesMasterIdLst>
    <p:notesMasterId r:id="rId61"/>
  </p:notesMasterIdLst>
  <p:sldIdLst>
    <p:sldId id="256" r:id="rId2"/>
    <p:sldId id="313" r:id="rId3"/>
    <p:sldId id="319" r:id="rId4"/>
    <p:sldId id="295" r:id="rId5"/>
    <p:sldId id="370" r:id="rId6"/>
    <p:sldId id="371" r:id="rId7"/>
    <p:sldId id="372" r:id="rId8"/>
    <p:sldId id="278" r:id="rId9"/>
    <p:sldId id="373" r:id="rId10"/>
    <p:sldId id="352" r:id="rId11"/>
    <p:sldId id="353" r:id="rId12"/>
    <p:sldId id="306" r:id="rId13"/>
    <p:sldId id="307" r:id="rId14"/>
    <p:sldId id="357" r:id="rId15"/>
    <p:sldId id="281" r:id="rId16"/>
    <p:sldId id="351" r:id="rId17"/>
    <p:sldId id="326" r:id="rId18"/>
    <p:sldId id="327" r:id="rId19"/>
    <p:sldId id="328" r:id="rId20"/>
    <p:sldId id="329" r:id="rId21"/>
    <p:sldId id="335" r:id="rId22"/>
    <p:sldId id="333" r:id="rId23"/>
    <p:sldId id="334" r:id="rId24"/>
    <p:sldId id="336" r:id="rId25"/>
    <p:sldId id="337" r:id="rId26"/>
    <p:sldId id="330" r:id="rId27"/>
    <p:sldId id="358" r:id="rId28"/>
    <p:sldId id="331" r:id="rId29"/>
    <p:sldId id="354" r:id="rId30"/>
    <p:sldId id="359" r:id="rId31"/>
    <p:sldId id="341" r:id="rId32"/>
    <p:sldId id="342" r:id="rId33"/>
    <p:sldId id="311" r:id="rId34"/>
    <p:sldId id="344" r:id="rId35"/>
    <p:sldId id="339" r:id="rId36"/>
    <p:sldId id="343" r:id="rId37"/>
    <p:sldId id="345" r:id="rId38"/>
    <p:sldId id="346" r:id="rId39"/>
    <p:sldId id="367" r:id="rId40"/>
    <p:sldId id="350" r:id="rId41"/>
    <p:sldId id="368" r:id="rId42"/>
    <p:sldId id="360" r:id="rId43"/>
    <p:sldId id="302" r:id="rId44"/>
    <p:sldId id="284" r:id="rId45"/>
    <p:sldId id="293" r:id="rId46"/>
    <p:sldId id="285" r:id="rId47"/>
    <p:sldId id="296" r:id="rId48"/>
    <p:sldId id="304" r:id="rId49"/>
    <p:sldId id="305" r:id="rId50"/>
    <p:sldId id="369" r:id="rId51"/>
    <p:sldId id="365" r:id="rId52"/>
    <p:sldId id="364" r:id="rId53"/>
    <p:sldId id="361" r:id="rId54"/>
    <p:sldId id="362" r:id="rId55"/>
    <p:sldId id="363" r:id="rId56"/>
    <p:sldId id="355" r:id="rId57"/>
    <p:sldId id="356" r:id="rId58"/>
    <p:sldId id="317" r:id="rId59"/>
    <p:sldId id="349" r:id="rId6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3B64D"/>
    <a:srgbClr val="37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79388" autoAdjust="0"/>
  </p:normalViewPr>
  <p:slideViewPr>
    <p:cSldViewPr snapToGrid="0" snapToObjects="1">
      <p:cViewPr varScale="1">
        <p:scale>
          <a:sx n="49" d="100"/>
          <a:sy n="49" d="100"/>
        </p:scale>
        <p:origin x="-1936" y="-10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presProps" Target="presProps.xml"/><Relationship Id="rId64" Type="http://schemas.openxmlformats.org/officeDocument/2006/relationships/viewProps" Target="viewProps.xml"/><Relationship Id="rId65" Type="http://schemas.openxmlformats.org/officeDocument/2006/relationships/theme" Target="theme/theme1.xml"/><Relationship Id="rId66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notesMaster" Target="notesMasters/notesMaster1.xml"/><Relationship Id="rId62" Type="http://schemas.openxmlformats.org/officeDocument/2006/relationships/printerSettings" Target="printerSettings/printerSettings1.bin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AB5A8C-8F86-0049-8352-B4E37B147F69}" type="datetimeFigureOut">
              <a:rPr lang="en-US" smtClean="0"/>
              <a:pPr/>
              <a:t>17-03-15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sv-SE" smtClean="0"/>
              <a:t>Click to edit Master text styles</a:t>
            </a:r>
          </a:p>
          <a:p>
            <a:pPr lvl="1"/>
            <a:r>
              <a:rPr lang="sv-SE" smtClean="0"/>
              <a:t>Second level</a:t>
            </a:r>
          </a:p>
          <a:p>
            <a:pPr lvl="2"/>
            <a:r>
              <a:rPr lang="sv-SE" smtClean="0"/>
              <a:t>Third level</a:t>
            </a:r>
          </a:p>
          <a:p>
            <a:pPr lvl="3"/>
            <a:r>
              <a:rPr lang="sv-SE" smtClean="0"/>
              <a:t>Fourth level</a:t>
            </a:r>
          </a:p>
          <a:p>
            <a:pPr lvl="4"/>
            <a:r>
              <a:rPr lang="sv-SE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1E6BF2-F25E-0E4C-92F3-B1DD83DB8DA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1949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1E6BF2-F25E-0E4C-92F3-B1DD83DB8DA7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8469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1E6BF2-F25E-0E4C-92F3-B1DD83DB8DA7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9107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1E6BF2-F25E-0E4C-92F3-B1DD83DB8DA7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9183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1E6BF2-F25E-0E4C-92F3-B1DD83DB8DA7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4373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1E6BF2-F25E-0E4C-92F3-B1DD83DB8DA7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7543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1E6BF2-F25E-0E4C-92F3-B1DD83DB8DA7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5828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1E6BF2-F25E-0E4C-92F3-B1DD83DB8DA7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0183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1E6BF2-F25E-0E4C-92F3-B1DD83DB8DA7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6767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1E6BF2-F25E-0E4C-92F3-B1DD83DB8DA7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0192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1E6BF2-F25E-0E4C-92F3-B1DD83DB8DA7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3495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1E6BF2-F25E-0E4C-92F3-B1DD83DB8DA7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1036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1E6BF2-F25E-0E4C-92F3-B1DD83DB8DA7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9351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1E6BF2-F25E-0E4C-92F3-B1DD83DB8DA7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3577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1E6BF2-F25E-0E4C-92F3-B1DD83DB8DA7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0314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sv-SE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v-SE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D6637-6464-BB49-8450-013A2DF976B4}" type="datetimeFigureOut">
              <a:rPr lang="en-US" smtClean="0"/>
              <a:pPr/>
              <a:t>17-03-15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3714C-FF04-C340-A280-EE8271F240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5706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sv-SE" smtClean="0"/>
              <a:t>Click to edit Master text styles</a:t>
            </a:r>
          </a:p>
          <a:p>
            <a:pPr lvl="1"/>
            <a:r>
              <a:rPr lang="sv-SE" smtClean="0"/>
              <a:t>Second level</a:t>
            </a:r>
          </a:p>
          <a:p>
            <a:pPr lvl="2"/>
            <a:r>
              <a:rPr lang="sv-SE" smtClean="0"/>
              <a:t>Third level</a:t>
            </a:r>
          </a:p>
          <a:p>
            <a:pPr lvl="3"/>
            <a:r>
              <a:rPr lang="sv-SE" smtClean="0"/>
              <a:t>Fourth level</a:t>
            </a:r>
          </a:p>
          <a:p>
            <a:pPr lvl="4"/>
            <a:r>
              <a:rPr lang="sv-S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D6637-6464-BB49-8450-013A2DF976B4}" type="datetimeFigureOut">
              <a:rPr lang="en-US" smtClean="0"/>
              <a:pPr/>
              <a:t>17-03-15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3714C-FF04-C340-A280-EE8271F240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1455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sv-S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sv-SE" smtClean="0"/>
              <a:t>Click to edit Master text styles</a:t>
            </a:r>
          </a:p>
          <a:p>
            <a:pPr lvl="1"/>
            <a:r>
              <a:rPr lang="sv-SE" smtClean="0"/>
              <a:t>Second level</a:t>
            </a:r>
          </a:p>
          <a:p>
            <a:pPr lvl="2"/>
            <a:r>
              <a:rPr lang="sv-SE" smtClean="0"/>
              <a:t>Third level</a:t>
            </a:r>
          </a:p>
          <a:p>
            <a:pPr lvl="3"/>
            <a:r>
              <a:rPr lang="sv-SE" smtClean="0"/>
              <a:t>Fourth level</a:t>
            </a:r>
          </a:p>
          <a:p>
            <a:pPr lvl="4"/>
            <a:r>
              <a:rPr lang="sv-S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D6637-6464-BB49-8450-013A2DF976B4}" type="datetimeFigureOut">
              <a:rPr lang="en-US" smtClean="0"/>
              <a:pPr/>
              <a:t>17-03-15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3714C-FF04-C340-A280-EE8271F240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3977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v-SE" smtClean="0"/>
              <a:t>Click to edit Master text styles</a:t>
            </a:r>
          </a:p>
          <a:p>
            <a:pPr lvl="1"/>
            <a:r>
              <a:rPr lang="sv-SE" smtClean="0"/>
              <a:t>Second level</a:t>
            </a:r>
          </a:p>
          <a:p>
            <a:pPr lvl="2"/>
            <a:r>
              <a:rPr lang="sv-SE" smtClean="0"/>
              <a:t>Third level</a:t>
            </a:r>
          </a:p>
          <a:p>
            <a:pPr lvl="3"/>
            <a:r>
              <a:rPr lang="sv-SE" smtClean="0"/>
              <a:t>Fourth level</a:t>
            </a:r>
          </a:p>
          <a:p>
            <a:pPr lvl="4"/>
            <a:r>
              <a:rPr lang="sv-S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D6637-6464-BB49-8450-013A2DF976B4}" type="datetimeFigureOut">
              <a:rPr lang="en-US" smtClean="0"/>
              <a:pPr/>
              <a:t>17-03-15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3714C-FF04-C340-A280-EE8271F240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9632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sv-S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v-SE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D6637-6464-BB49-8450-013A2DF976B4}" type="datetimeFigureOut">
              <a:rPr lang="en-US" smtClean="0"/>
              <a:pPr/>
              <a:t>17-03-15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3714C-FF04-C340-A280-EE8271F240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1214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sv-SE" smtClean="0"/>
              <a:t>Click to edit Master text styles</a:t>
            </a:r>
          </a:p>
          <a:p>
            <a:pPr lvl="1"/>
            <a:r>
              <a:rPr lang="sv-SE" smtClean="0"/>
              <a:t>Second level</a:t>
            </a:r>
          </a:p>
          <a:p>
            <a:pPr lvl="2"/>
            <a:r>
              <a:rPr lang="sv-SE" smtClean="0"/>
              <a:t>Third level</a:t>
            </a:r>
          </a:p>
          <a:p>
            <a:pPr lvl="3"/>
            <a:r>
              <a:rPr lang="sv-SE" smtClean="0"/>
              <a:t>Fourth level</a:t>
            </a:r>
          </a:p>
          <a:p>
            <a:pPr lvl="4"/>
            <a:r>
              <a:rPr lang="sv-SE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sv-SE" smtClean="0"/>
              <a:t>Click to edit Master text styles</a:t>
            </a:r>
          </a:p>
          <a:p>
            <a:pPr lvl="1"/>
            <a:r>
              <a:rPr lang="sv-SE" smtClean="0"/>
              <a:t>Second level</a:t>
            </a:r>
          </a:p>
          <a:p>
            <a:pPr lvl="2"/>
            <a:r>
              <a:rPr lang="sv-SE" smtClean="0"/>
              <a:t>Third level</a:t>
            </a:r>
          </a:p>
          <a:p>
            <a:pPr lvl="3"/>
            <a:r>
              <a:rPr lang="sv-SE" smtClean="0"/>
              <a:t>Fourth level</a:t>
            </a:r>
          </a:p>
          <a:p>
            <a:pPr lvl="4"/>
            <a:r>
              <a:rPr lang="sv-SE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D6637-6464-BB49-8450-013A2DF976B4}" type="datetimeFigureOut">
              <a:rPr lang="en-US" smtClean="0"/>
              <a:pPr/>
              <a:t>17-03-15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3714C-FF04-C340-A280-EE8271F240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446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sv-S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sv-SE" smtClean="0"/>
              <a:t>Click to edit Master text styles</a:t>
            </a:r>
          </a:p>
          <a:p>
            <a:pPr lvl="1"/>
            <a:r>
              <a:rPr lang="sv-SE" smtClean="0"/>
              <a:t>Second level</a:t>
            </a:r>
          </a:p>
          <a:p>
            <a:pPr lvl="2"/>
            <a:r>
              <a:rPr lang="sv-SE" smtClean="0"/>
              <a:t>Third level</a:t>
            </a:r>
          </a:p>
          <a:p>
            <a:pPr lvl="3"/>
            <a:r>
              <a:rPr lang="sv-SE" smtClean="0"/>
              <a:t>Fourth level</a:t>
            </a:r>
          </a:p>
          <a:p>
            <a:pPr lvl="4"/>
            <a:r>
              <a:rPr lang="sv-SE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sv-SE" smtClean="0"/>
              <a:t>Click to edit Master text styles</a:t>
            </a:r>
          </a:p>
          <a:p>
            <a:pPr lvl="1"/>
            <a:r>
              <a:rPr lang="sv-SE" smtClean="0"/>
              <a:t>Second level</a:t>
            </a:r>
          </a:p>
          <a:p>
            <a:pPr lvl="2"/>
            <a:r>
              <a:rPr lang="sv-SE" smtClean="0"/>
              <a:t>Third level</a:t>
            </a:r>
          </a:p>
          <a:p>
            <a:pPr lvl="3"/>
            <a:r>
              <a:rPr lang="sv-SE" smtClean="0"/>
              <a:t>Fourth level</a:t>
            </a:r>
          </a:p>
          <a:p>
            <a:pPr lvl="4"/>
            <a:r>
              <a:rPr lang="sv-SE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D6637-6464-BB49-8450-013A2DF976B4}" type="datetimeFigureOut">
              <a:rPr lang="en-US" smtClean="0"/>
              <a:pPr/>
              <a:t>17-03-15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3714C-FF04-C340-A280-EE8271F240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5917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D6637-6464-BB49-8450-013A2DF976B4}" type="datetimeFigureOut">
              <a:rPr lang="en-US" smtClean="0"/>
              <a:pPr/>
              <a:t>17-03-15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3714C-FF04-C340-A280-EE8271F240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2434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D6637-6464-BB49-8450-013A2DF976B4}" type="datetimeFigureOut">
              <a:rPr lang="en-US" smtClean="0"/>
              <a:pPr/>
              <a:t>17-03-15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3714C-FF04-C340-A280-EE8271F240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7701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sv-S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sv-SE" smtClean="0"/>
              <a:t>Click to edit Master text styles</a:t>
            </a:r>
          </a:p>
          <a:p>
            <a:pPr lvl="1"/>
            <a:r>
              <a:rPr lang="sv-SE" smtClean="0"/>
              <a:t>Second level</a:t>
            </a:r>
          </a:p>
          <a:p>
            <a:pPr lvl="2"/>
            <a:r>
              <a:rPr lang="sv-SE" smtClean="0"/>
              <a:t>Third level</a:t>
            </a:r>
          </a:p>
          <a:p>
            <a:pPr lvl="3"/>
            <a:r>
              <a:rPr lang="sv-SE" smtClean="0"/>
              <a:t>Fourth level</a:t>
            </a:r>
          </a:p>
          <a:p>
            <a:pPr lvl="4"/>
            <a:r>
              <a:rPr lang="sv-SE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v-S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D6637-6464-BB49-8450-013A2DF976B4}" type="datetimeFigureOut">
              <a:rPr lang="en-US" smtClean="0"/>
              <a:pPr/>
              <a:t>17-03-15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3714C-FF04-C340-A280-EE8271F240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6000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sv-SE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sv-SE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v-S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D6637-6464-BB49-8450-013A2DF976B4}" type="datetimeFigureOut">
              <a:rPr lang="en-US" smtClean="0"/>
              <a:pPr/>
              <a:t>17-03-15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3714C-FF04-C340-A280-EE8271F240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2009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v-S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v-SE" smtClean="0"/>
              <a:t>Click to edit Master text styles</a:t>
            </a:r>
          </a:p>
          <a:p>
            <a:pPr lvl="1"/>
            <a:r>
              <a:rPr lang="sv-SE" smtClean="0"/>
              <a:t>Second level</a:t>
            </a:r>
          </a:p>
          <a:p>
            <a:pPr lvl="2"/>
            <a:r>
              <a:rPr lang="sv-SE" smtClean="0"/>
              <a:t>Third level</a:t>
            </a:r>
          </a:p>
          <a:p>
            <a:pPr lvl="3"/>
            <a:r>
              <a:rPr lang="sv-SE" smtClean="0"/>
              <a:t>Fourth level</a:t>
            </a:r>
          </a:p>
          <a:p>
            <a:pPr lvl="4"/>
            <a:r>
              <a:rPr lang="sv-S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AD6637-6464-BB49-8450-013A2DF976B4}" type="datetimeFigureOut">
              <a:rPr lang="en-US" smtClean="0"/>
              <a:pPr/>
              <a:t>17-03-15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93714C-FF04-C340-A280-EE8271F240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1367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em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1.emf"/><Relationship Id="rId3" Type="http://schemas.openxmlformats.org/officeDocument/2006/relationships/image" Target="../media/image22.em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5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3" Type="http://schemas.openxmlformats.org/officeDocument/2006/relationships/hyperlink" Target="http://multiqc.info/" TargetMode="Externa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jpe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9.tiff"/><Relationship Id="rId3" Type="http://schemas.openxmlformats.org/officeDocument/2006/relationships/image" Target="../media/image30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emf"/><Relationship Id="rId3" Type="http://schemas.openxmlformats.org/officeDocument/2006/relationships/image" Target="../media/image30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emf"/><Relationship Id="rId3" Type="http://schemas.openxmlformats.org/officeDocument/2006/relationships/image" Target="../media/image29.tiff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3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5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6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emf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Relationship Id="rId3" Type="http://schemas.openxmlformats.org/officeDocument/2006/relationships/image" Target="../media/image39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25625"/>
            <a:ext cx="7772400" cy="1470025"/>
          </a:xfrm>
        </p:spPr>
        <p:txBody>
          <a:bodyPr/>
          <a:lstStyle/>
          <a:p>
            <a:r>
              <a:rPr lang="en-US" dirty="0" smtClean="0"/>
              <a:t>RNA-</a:t>
            </a:r>
            <a:r>
              <a:rPr lang="en-US" dirty="0" err="1" smtClean="0"/>
              <a:t>seq</a:t>
            </a:r>
            <a:r>
              <a:rPr lang="en-US" dirty="0" smtClean="0"/>
              <a:t> Quality Control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265920"/>
            <a:ext cx="6400800" cy="2372880"/>
          </a:xfrm>
        </p:spPr>
        <p:txBody>
          <a:bodyPr>
            <a:normAutofit/>
          </a:bodyPr>
          <a:lstStyle/>
          <a:p>
            <a:r>
              <a:rPr lang="en-US" dirty="0" smtClean="0"/>
              <a:t>Before the analysis begins</a:t>
            </a:r>
          </a:p>
          <a:p>
            <a:endParaRPr lang="en-US" dirty="0" smtClean="0"/>
          </a:p>
          <a:p>
            <a:r>
              <a:rPr lang="en-US" dirty="0" err="1"/>
              <a:t>s</a:t>
            </a:r>
            <a:r>
              <a:rPr lang="en-US" dirty="0" err="1" smtClean="0"/>
              <a:t>tefania.giacomello@scilifelab.se</a:t>
            </a:r>
            <a:endParaRPr lang="en-US" dirty="0" smtClean="0"/>
          </a:p>
          <a:p>
            <a:r>
              <a:rPr lang="en-US" dirty="0" err="1" smtClean="0"/>
              <a:t>asa.bjorklund@scilifelab.se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7657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RNA-</a:t>
            </a:r>
            <a:r>
              <a:rPr lang="en-US" dirty="0" err="1" smtClean="0"/>
              <a:t>seq</a:t>
            </a:r>
            <a:r>
              <a:rPr lang="en-US" dirty="0" smtClean="0"/>
              <a:t> analysis workflow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66288" y="2645404"/>
            <a:ext cx="1715207" cy="58477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Reads</a:t>
            </a:r>
            <a:endParaRPr lang="en-US" sz="3200" dirty="0"/>
          </a:p>
        </p:txBody>
      </p:sp>
      <p:sp>
        <p:nvSpPr>
          <p:cNvPr id="18" name="TextBox 17"/>
          <p:cNvSpPr txBox="1"/>
          <p:nvPr/>
        </p:nvSpPr>
        <p:spPr>
          <a:xfrm>
            <a:off x="2917199" y="3861114"/>
            <a:ext cx="2049924" cy="58477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Reference</a:t>
            </a:r>
            <a:endParaRPr lang="en-US" sz="3200" dirty="0"/>
          </a:p>
        </p:txBody>
      </p:sp>
      <p:sp>
        <p:nvSpPr>
          <p:cNvPr id="19" name="TextBox 18"/>
          <p:cNvSpPr txBox="1"/>
          <p:nvPr/>
        </p:nvSpPr>
        <p:spPr>
          <a:xfrm>
            <a:off x="2866609" y="2645404"/>
            <a:ext cx="2151105" cy="58477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Mapping</a:t>
            </a:r>
            <a:endParaRPr lang="en-US" sz="3200" dirty="0"/>
          </a:p>
        </p:txBody>
      </p:sp>
      <p:cxnSp>
        <p:nvCxnSpPr>
          <p:cNvPr id="20" name="Straight Arrow Connector 19"/>
          <p:cNvCxnSpPr>
            <a:stCxn id="18" idx="0"/>
            <a:endCxn id="19" idx="2"/>
          </p:cNvCxnSpPr>
          <p:nvPr/>
        </p:nvCxnSpPr>
        <p:spPr>
          <a:xfrm flipV="1">
            <a:off x="3942161" y="3230180"/>
            <a:ext cx="1" cy="63093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7" idx="3"/>
            <a:endCxn id="19" idx="1"/>
          </p:cNvCxnSpPr>
          <p:nvPr/>
        </p:nvCxnSpPr>
        <p:spPr>
          <a:xfrm>
            <a:off x="2181495" y="2937792"/>
            <a:ext cx="68511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5914190" y="2636606"/>
            <a:ext cx="2677444" cy="58477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Mapped reads</a:t>
            </a:r>
            <a:endParaRPr lang="en-US" sz="3200" dirty="0"/>
          </a:p>
        </p:txBody>
      </p:sp>
      <p:cxnSp>
        <p:nvCxnSpPr>
          <p:cNvPr id="23" name="Straight Arrow Connector 22"/>
          <p:cNvCxnSpPr>
            <a:stCxn id="19" idx="3"/>
            <a:endCxn id="22" idx="1"/>
          </p:cNvCxnSpPr>
          <p:nvPr/>
        </p:nvCxnSpPr>
        <p:spPr>
          <a:xfrm flipV="1">
            <a:off x="5017714" y="2928994"/>
            <a:ext cx="896476" cy="879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3615484" y="2267274"/>
            <a:ext cx="662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STAR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461464" y="4476573"/>
            <a:ext cx="11897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genome.fa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6395234" y="2267274"/>
            <a:ext cx="1995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mappedReads.bam</a:t>
            </a:r>
            <a:endParaRPr lang="en-US" dirty="0" smtClean="0"/>
          </a:p>
        </p:txBody>
      </p:sp>
      <p:sp>
        <p:nvSpPr>
          <p:cNvPr id="27" name="TextBox 26"/>
          <p:cNvSpPr txBox="1"/>
          <p:nvPr/>
        </p:nvSpPr>
        <p:spPr>
          <a:xfrm>
            <a:off x="590397" y="2267274"/>
            <a:ext cx="1492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reads.fastq.gz</a:t>
            </a:r>
            <a:endParaRPr lang="en-US" dirty="0"/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7237321" y="3238978"/>
            <a:ext cx="0" cy="11703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6090783" y="4443479"/>
            <a:ext cx="2299596" cy="107721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Gene expression</a:t>
            </a:r>
            <a:endParaRPr lang="en-US" sz="3200" dirty="0"/>
          </a:p>
        </p:txBody>
      </p:sp>
      <p:sp>
        <p:nvSpPr>
          <p:cNvPr id="30" name="TextBox 29"/>
          <p:cNvSpPr txBox="1"/>
          <p:nvPr/>
        </p:nvSpPr>
        <p:spPr>
          <a:xfrm>
            <a:off x="7401923" y="3475165"/>
            <a:ext cx="18295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Gene annotation:</a:t>
            </a:r>
          </a:p>
          <a:p>
            <a:r>
              <a:rPr lang="en-US" dirty="0" err="1"/>
              <a:t>r</a:t>
            </a:r>
            <a:r>
              <a:rPr lang="en-US" dirty="0" err="1" smtClean="0"/>
              <a:t>ef.bed</a:t>
            </a:r>
            <a:r>
              <a:rPr lang="en-US" dirty="0" smtClean="0"/>
              <a:t> / </a:t>
            </a:r>
            <a:r>
              <a:rPr lang="en-US" dirty="0" err="1" smtClean="0"/>
              <a:t>ref.gtf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53502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466288" y="2645404"/>
            <a:ext cx="1715207" cy="58477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Reads</a:t>
            </a:r>
            <a:endParaRPr lang="en-US" sz="3200" dirty="0"/>
          </a:p>
        </p:txBody>
      </p:sp>
      <p:sp>
        <p:nvSpPr>
          <p:cNvPr id="18" name="TextBox 17"/>
          <p:cNvSpPr txBox="1"/>
          <p:nvPr/>
        </p:nvSpPr>
        <p:spPr>
          <a:xfrm>
            <a:off x="2917199" y="3861114"/>
            <a:ext cx="2049924" cy="58477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Reference</a:t>
            </a:r>
            <a:endParaRPr lang="en-US" sz="3200" dirty="0"/>
          </a:p>
        </p:txBody>
      </p:sp>
      <p:sp>
        <p:nvSpPr>
          <p:cNvPr id="19" name="TextBox 18"/>
          <p:cNvSpPr txBox="1"/>
          <p:nvPr/>
        </p:nvSpPr>
        <p:spPr>
          <a:xfrm>
            <a:off x="2866609" y="2645404"/>
            <a:ext cx="2151105" cy="58477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Mapping</a:t>
            </a:r>
            <a:endParaRPr lang="en-US" sz="3200" dirty="0"/>
          </a:p>
        </p:txBody>
      </p:sp>
      <p:cxnSp>
        <p:nvCxnSpPr>
          <p:cNvPr id="20" name="Straight Arrow Connector 19"/>
          <p:cNvCxnSpPr>
            <a:stCxn id="18" idx="0"/>
            <a:endCxn id="19" idx="2"/>
          </p:cNvCxnSpPr>
          <p:nvPr/>
        </p:nvCxnSpPr>
        <p:spPr>
          <a:xfrm flipV="1">
            <a:off x="3942161" y="3230180"/>
            <a:ext cx="1" cy="63093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7" idx="3"/>
            <a:endCxn id="19" idx="1"/>
          </p:cNvCxnSpPr>
          <p:nvPr/>
        </p:nvCxnSpPr>
        <p:spPr>
          <a:xfrm>
            <a:off x="2181495" y="2937792"/>
            <a:ext cx="68511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5914190" y="2636606"/>
            <a:ext cx="2677444" cy="58477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Mapped reads</a:t>
            </a:r>
            <a:endParaRPr lang="en-US" sz="3200" dirty="0"/>
          </a:p>
        </p:txBody>
      </p:sp>
      <p:cxnSp>
        <p:nvCxnSpPr>
          <p:cNvPr id="23" name="Straight Arrow Connector 22"/>
          <p:cNvCxnSpPr>
            <a:stCxn id="19" idx="3"/>
            <a:endCxn id="22" idx="1"/>
          </p:cNvCxnSpPr>
          <p:nvPr/>
        </p:nvCxnSpPr>
        <p:spPr>
          <a:xfrm flipV="1">
            <a:off x="5017714" y="2928994"/>
            <a:ext cx="896476" cy="879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3678091" y="2267274"/>
            <a:ext cx="662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STAR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461464" y="4476573"/>
            <a:ext cx="11897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genome.fa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6395234" y="2267274"/>
            <a:ext cx="1995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mappedReads.bam</a:t>
            </a:r>
            <a:endParaRPr lang="en-US" dirty="0" smtClean="0"/>
          </a:p>
        </p:txBody>
      </p:sp>
      <p:sp>
        <p:nvSpPr>
          <p:cNvPr id="27" name="TextBox 26"/>
          <p:cNvSpPr txBox="1"/>
          <p:nvPr/>
        </p:nvSpPr>
        <p:spPr>
          <a:xfrm>
            <a:off x="590396" y="2267274"/>
            <a:ext cx="1492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reads.fastq.gz</a:t>
            </a:r>
            <a:endParaRPr lang="en-US" dirty="0"/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7237321" y="3238978"/>
            <a:ext cx="0" cy="11703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6090783" y="4443479"/>
            <a:ext cx="2299596" cy="107721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Gene expression</a:t>
            </a:r>
            <a:endParaRPr lang="en-US" sz="3200" dirty="0"/>
          </a:p>
        </p:txBody>
      </p:sp>
      <p:sp>
        <p:nvSpPr>
          <p:cNvPr id="30" name="TextBox 29"/>
          <p:cNvSpPr txBox="1"/>
          <p:nvPr/>
        </p:nvSpPr>
        <p:spPr>
          <a:xfrm>
            <a:off x="7401923" y="3475165"/>
            <a:ext cx="18295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Gene annotation:</a:t>
            </a:r>
          </a:p>
          <a:p>
            <a:r>
              <a:rPr lang="en-US" dirty="0" err="1"/>
              <a:t>r</a:t>
            </a:r>
            <a:r>
              <a:rPr lang="en-US" dirty="0" err="1" smtClean="0"/>
              <a:t>ef.bed</a:t>
            </a:r>
            <a:r>
              <a:rPr lang="en-US" dirty="0" smtClean="0"/>
              <a:t> / </a:t>
            </a:r>
            <a:r>
              <a:rPr lang="en-US" dirty="0" err="1" smtClean="0"/>
              <a:t>ref.gtf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751386" y="311304"/>
            <a:ext cx="1715207" cy="107721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Read QC</a:t>
            </a:r>
          </a:p>
          <a:p>
            <a:pPr algn="ctr"/>
            <a:r>
              <a:rPr lang="en-US" sz="3200" dirty="0" smtClean="0"/>
              <a:t>- </a:t>
            </a:r>
            <a:r>
              <a:rPr lang="en-US" sz="3200" dirty="0" err="1" smtClean="0"/>
              <a:t>FastQC</a:t>
            </a:r>
            <a:endParaRPr lang="en-US" sz="3200" dirty="0"/>
          </a:p>
        </p:txBody>
      </p:sp>
      <p:sp>
        <p:nvSpPr>
          <p:cNvPr id="32" name="TextBox 31"/>
          <p:cNvSpPr txBox="1"/>
          <p:nvPr/>
        </p:nvSpPr>
        <p:spPr>
          <a:xfrm>
            <a:off x="3251916" y="311304"/>
            <a:ext cx="1715207" cy="1077218"/>
          </a:xfrm>
          <a:prstGeom prst="rect">
            <a:avLst/>
          </a:prstGeom>
          <a:solidFill>
            <a:srgbClr val="D99694"/>
          </a:solidFill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Mapping statistics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6269660" y="311304"/>
            <a:ext cx="2495343" cy="1077218"/>
          </a:xfrm>
          <a:prstGeom prst="rect">
            <a:avLst/>
          </a:prstGeom>
          <a:solidFill>
            <a:srgbClr val="D99694"/>
          </a:solidFill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Mapping QC</a:t>
            </a:r>
          </a:p>
          <a:p>
            <a:pPr algn="ctr"/>
            <a:r>
              <a:rPr lang="en-US" sz="3200" dirty="0" smtClean="0"/>
              <a:t>- </a:t>
            </a:r>
            <a:r>
              <a:rPr lang="en-US" sz="3200" dirty="0" err="1" smtClean="0"/>
              <a:t>RseQC</a:t>
            </a:r>
            <a:endParaRPr lang="en-US" sz="3200" dirty="0"/>
          </a:p>
        </p:txBody>
      </p:sp>
      <p:sp>
        <p:nvSpPr>
          <p:cNvPr id="34" name="TextBox 33"/>
          <p:cNvSpPr txBox="1"/>
          <p:nvPr/>
        </p:nvSpPr>
        <p:spPr>
          <a:xfrm>
            <a:off x="2965188" y="5087270"/>
            <a:ext cx="2642169" cy="1569660"/>
          </a:xfrm>
          <a:prstGeom prst="rect">
            <a:avLst/>
          </a:prstGeom>
          <a:solidFill>
            <a:srgbClr val="D99694"/>
          </a:solidFill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Outlier detection, sample swaps</a:t>
            </a:r>
            <a:endParaRPr lang="en-US" sz="3200" dirty="0"/>
          </a:p>
        </p:txBody>
      </p:sp>
      <p:cxnSp>
        <p:nvCxnSpPr>
          <p:cNvPr id="35" name="Straight Arrow Connector 34"/>
          <p:cNvCxnSpPr/>
          <p:nvPr/>
        </p:nvCxnSpPr>
        <p:spPr>
          <a:xfrm flipH="1">
            <a:off x="1350526" y="1388522"/>
            <a:ext cx="298255" cy="102642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H="1">
            <a:off x="3942162" y="1388522"/>
            <a:ext cx="149127" cy="102642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H="1">
            <a:off x="7378198" y="1388522"/>
            <a:ext cx="298255" cy="102642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V="1">
            <a:off x="5607358" y="5232383"/>
            <a:ext cx="483425" cy="59919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71120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Fastq</a:t>
            </a:r>
            <a:r>
              <a:rPr lang="en-US" dirty="0" smtClean="0"/>
              <a:t> – read file format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282094" y="2037341"/>
            <a:ext cx="6749144" cy="954107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/>
              </a:rPr>
              <a:t>@SEQ_ID</a:t>
            </a:r>
          </a:p>
          <a:p>
            <a:r>
              <a:rPr lang="en-US" sz="1400" dirty="0" smtClean="0">
                <a:latin typeface="Courier New"/>
              </a:rPr>
              <a:t>GATTTGGGGTTCAAAGCAGTATCGATCAAATAGTAAATCCATTTGTTCAACTCACAGTTT</a:t>
            </a:r>
          </a:p>
          <a:p>
            <a:r>
              <a:rPr lang="en-US" sz="1400" dirty="0" smtClean="0">
                <a:latin typeface="Courier New"/>
              </a:rPr>
              <a:t>+</a:t>
            </a:r>
          </a:p>
          <a:p>
            <a:r>
              <a:rPr lang="en-US" sz="1400" dirty="0" smtClean="0">
                <a:latin typeface="Courier New"/>
              </a:rPr>
              <a:t>!''*((((***+))%%%++)(%%%%).1***-+*''))**55CCF&gt;&gt;&gt;&gt;&gt;&gt;CCCCCCC65</a:t>
            </a:r>
            <a:endParaRPr lang="en-US" sz="1400" dirty="0">
              <a:latin typeface="Courier New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282094" y="3761619"/>
            <a:ext cx="67491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Paired end data usually in format sampleX_1.fastq and sampleX_2.fastq with same SEQ_ID for both mate pairs, followed by </a:t>
            </a:r>
          </a:p>
          <a:p>
            <a:r>
              <a:rPr lang="en-US" dirty="0" smtClean="0"/>
              <a:t>/1 and /2 (or _f and _r)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2331459" y="1559462"/>
            <a:ext cx="1774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Unique identifier</a:t>
            </a:r>
            <a:endParaRPr lang="en-US" dirty="0"/>
          </a:p>
        </p:txBody>
      </p:sp>
      <p:cxnSp>
        <p:nvCxnSpPr>
          <p:cNvPr id="5" name="Straight Arrow Connector 4"/>
          <p:cNvCxnSpPr>
            <a:stCxn id="2" idx="1"/>
          </p:cNvCxnSpPr>
          <p:nvPr/>
        </p:nvCxnSpPr>
        <p:spPr>
          <a:xfrm flipH="1">
            <a:off x="1753001" y="1744128"/>
            <a:ext cx="578458" cy="36671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>
            <a:off x="4847583" y="1744128"/>
            <a:ext cx="930164" cy="58137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777747" y="1532630"/>
            <a:ext cx="1096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Sequence</a:t>
            </a: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 flipH="1" flipV="1">
            <a:off x="3810093" y="2991448"/>
            <a:ext cx="948406" cy="2910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758499" y="3097872"/>
            <a:ext cx="1789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Sequence quality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Fastq</a:t>
            </a:r>
            <a:r>
              <a:rPr lang="en-US" dirty="0" smtClean="0"/>
              <a:t> – read file format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282094" y="1560288"/>
            <a:ext cx="6749144" cy="954107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/>
              </a:rPr>
              <a:t>@SEQ_ID</a:t>
            </a:r>
          </a:p>
          <a:p>
            <a:r>
              <a:rPr lang="en-US" sz="1400" dirty="0" smtClean="0">
                <a:latin typeface="Courier New"/>
              </a:rPr>
              <a:t>GATTTGGGGTTCAAAGCAGTATCGATCAAATAGTAAATCCATTTGTTCAACTCACAGTTT</a:t>
            </a:r>
          </a:p>
          <a:p>
            <a:r>
              <a:rPr lang="en-US" sz="1400" dirty="0" smtClean="0">
                <a:latin typeface="Courier New"/>
              </a:rPr>
              <a:t>+</a:t>
            </a:r>
          </a:p>
          <a:p>
            <a:r>
              <a:rPr lang="en-US" sz="1400" dirty="0" smtClean="0">
                <a:latin typeface="Courier New"/>
              </a:rPr>
              <a:t>!''*((((***+))%%%++)(%%%%).1***-+*''))**55CCF&gt;&gt;&gt;&gt;&gt;&gt;CCCCCCC65</a:t>
            </a:r>
            <a:endParaRPr lang="en-US" sz="1400" dirty="0">
              <a:latin typeface="Courier New"/>
            </a:endParaRPr>
          </a:p>
        </p:txBody>
      </p:sp>
      <p:pic>
        <p:nvPicPr>
          <p:cNvPr id="12" name="Picture 11" descr="Screen Shot 2014-10-21 at 8.36.42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36902"/>
            <a:ext cx="9144000" cy="418419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466288" y="2645404"/>
            <a:ext cx="1715207" cy="58477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Reads</a:t>
            </a:r>
            <a:endParaRPr lang="en-US" sz="3200" dirty="0"/>
          </a:p>
        </p:txBody>
      </p:sp>
      <p:sp>
        <p:nvSpPr>
          <p:cNvPr id="18" name="TextBox 17"/>
          <p:cNvSpPr txBox="1"/>
          <p:nvPr/>
        </p:nvSpPr>
        <p:spPr>
          <a:xfrm>
            <a:off x="2917199" y="3861114"/>
            <a:ext cx="2049924" cy="58477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Reference</a:t>
            </a:r>
            <a:endParaRPr lang="en-US" sz="3200" dirty="0"/>
          </a:p>
        </p:txBody>
      </p:sp>
      <p:sp>
        <p:nvSpPr>
          <p:cNvPr id="19" name="TextBox 18"/>
          <p:cNvSpPr txBox="1"/>
          <p:nvPr/>
        </p:nvSpPr>
        <p:spPr>
          <a:xfrm>
            <a:off x="2866609" y="2645404"/>
            <a:ext cx="2151105" cy="58477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Mapping</a:t>
            </a:r>
            <a:endParaRPr lang="en-US" sz="3200" dirty="0"/>
          </a:p>
        </p:txBody>
      </p:sp>
      <p:cxnSp>
        <p:nvCxnSpPr>
          <p:cNvPr id="20" name="Straight Arrow Connector 19"/>
          <p:cNvCxnSpPr>
            <a:stCxn id="18" idx="0"/>
            <a:endCxn id="19" idx="2"/>
          </p:cNvCxnSpPr>
          <p:nvPr/>
        </p:nvCxnSpPr>
        <p:spPr>
          <a:xfrm flipV="1">
            <a:off x="3942161" y="3230180"/>
            <a:ext cx="1" cy="63093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7" idx="3"/>
            <a:endCxn id="19" idx="1"/>
          </p:cNvCxnSpPr>
          <p:nvPr/>
        </p:nvCxnSpPr>
        <p:spPr>
          <a:xfrm>
            <a:off x="2181495" y="2937792"/>
            <a:ext cx="68511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5914190" y="2636606"/>
            <a:ext cx="2677444" cy="58477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Mapped reads</a:t>
            </a:r>
            <a:endParaRPr lang="en-US" sz="3200" dirty="0"/>
          </a:p>
        </p:txBody>
      </p:sp>
      <p:cxnSp>
        <p:nvCxnSpPr>
          <p:cNvPr id="23" name="Straight Arrow Connector 22"/>
          <p:cNvCxnSpPr>
            <a:stCxn id="19" idx="3"/>
            <a:endCxn id="22" idx="1"/>
          </p:cNvCxnSpPr>
          <p:nvPr/>
        </p:nvCxnSpPr>
        <p:spPr>
          <a:xfrm flipV="1">
            <a:off x="5017714" y="2928994"/>
            <a:ext cx="896476" cy="879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3678091" y="2267274"/>
            <a:ext cx="662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STAR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461464" y="4476573"/>
            <a:ext cx="11897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genome.fa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6395234" y="2267274"/>
            <a:ext cx="1995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mappedReads.bam</a:t>
            </a:r>
            <a:endParaRPr lang="en-US" dirty="0" smtClean="0"/>
          </a:p>
        </p:txBody>
      </p:sp>
      <p:sp>
        <p:nvSpPr>
          <p:cNvPr id="27" name="TextBox 26"/>
          <p:cNvSpPr txBox="1"/>
          <p:nvPr/>
        </p:nvSpPr>
        <p:spPr>
          <a:xfrm>
            <a:off x="590396" y="2267274"/>
            <a:ext cx="1492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reads.fastq.gz</a:t>
            </a:r>
            <a:endParaRPr lang="en-US" dirty="0"/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7237321" y="3238978"/>
            <a:ext cx="0" cy="11703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6090783" y="4443479"/>
            <a:ext cx="2299596" cy="107721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Gene expression</a:t>
            </a:r>
            <a:endParaRPr lang="en-US" sz="3200" dirty="0"/>
          </a:p>
        </p:txBody>
      </p:sp>
      <p:sp>
        <p:nvSpPr>
          <p:cNvPr id="30" name="TextBox 29"/>
          <p:cNvSpPr txBox="1"/>
          <p:nvPr/>
        </p:nvSpPr>
        <p:spPr>
          <a:xfrm>
            <a:off x="7401923" y="3475165"/>
            <a:ext cx="18295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Gene annotation:</a:t>
            </a:r>
          </a:p>
          <a:p>
            <a:r>
              <a:rPr lang="en-US" dirty="0" err="1"/>
              <a:t>r</a:t>
            </a:r>
            <a:r>
              <a:rPr lang="en-US" dirty="0" err="1" smtClean="0"/>
              <a:t>ef.bed</a:t>
            </a:r>
            <a:r>
              <a:rPr lang="en-US" dirty="0" smtClean="0"/>
              <a:t> / </a:t>
            </a:r>
            <a:r>
              <a:rPr lang="en-US" dirty="0" err="1" smtClean="0"/>
              <a:t>ref.gtf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751386" y="311304"/>
            <a:ext cx="1715207" cy="107721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Read QC</a:t>
            </a:r>
          </a:p>
          <a:p>
            <a:pPr algn="ctr"/>
            <a:r>
              <a:rPr lang="en-US" sz="3200" dirty="0" smtClean="0"/>
              <a:t>- </a:t>
            </a:r>
            <a:r>
              <a:rPr lang="en-US" sz="3200" dirty="0" err="1" smtClean="0"/>
              <a:t>FastQC</a:t>
            </a:r>
            <a:endParaRPr lang="en-US" sz="3200" dirty="0"/>
          </a:p>
        </p:txBody>
      </p:sp>
      <p:cxnSp>
        <p:nvCxnSpPr>
          <p:cNvPr id="35" name="Straight Arrow Connector 34"/>
          <p:cNvCxnSpPr/>
          <p:nvPr/>
        </p:nvCxnSpPr>
        <p:spPr>
          <a:xfrm flipH="1">
            <a:off x="1350526" y="1388522"/>
            <a:ext cx="298255" cy="102642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05109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Basic</a:t>
            </a:r>
            <a:r>
              <a:rPr lang="en-US" dirty="0" smtClean="0"/>
              <a:t> read metrics with </a:t>
            </a:r>
            <a:r>
              <a:rPr lang="en-US" dirty="0" err="1" smtClean="0"/>
              <a:t>FastQC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6640100" cy="2147885"/>
          </a:xfrm>
        </p:spPr>
        <p:txBody>
          <a:bodyPr>
            <a:normAutofit fontScale="70000" lnSpcReduction="20000"/>
          </a:bodyPr>
          <a:lstStyle/>
          <a:p>
            <a:pPr marL="457200" lvl="1" indent="0">
              <a:buNone/>
            </a:pPr>
            <a:r>
              <a:rPr lang="en-US" dirty="0" smtClean="0"/>
              <a:t>A program that analyses some of the basic metrics on </a:t>
            </a:r>
            <a:r>
              <a:rPr lang="en-US" dirty="0" err="1" smtClean="0"/>
              <a:t>fastq</a:t>
            </a:r>
            <a:r>
              <a:rPr lang="en-US" dirty="0" smtClean="0"/>
              <a:t> raw read files.</a:t>
            </a:r>
          </a:p>
          <a:p>
            <a:pPr lvl="2"/>
            <a:r>
              <a:rPr lang="en-US" dirty="0" smtClean="0"/>
              <a:t>Quality</a:t>
            </a:r>
          </a:p>
          <a:p>
            <a:pPr lvl="2"/>
            <a:r>
              <a:rPr lang="en-US" dirty="0" smtClean="0"/>
              <a:t>Length</a:t>
            </a:r>
          </a:p>
          <a:p>
            <a:pPr lvl="2"/>
            <a:r>
              <a:rPr lang="en-US" dirty="0" smtClean="0"/>
              <a:t>Sequence bias</a:t>
            </a:r>
          </a:p>
          <a:p>
            <a:pPr lvl="2"/>
            <a:r>
              <a:rPr lang="en-US" dirty="0" smtClean="0"/>
              <a:t>GC content</a:t>
            </a:r>
          </a:p>
          <a:p>
            <a:pPr lvl="2"/>
            <a:r>
              <a:rPr lang="en-US" dirty="0" smtClean="0"/>
              <a:t>Repeated sequences</a:t>
            </a:r>
          </a:p>
          <a:p>
            <a:pPr lvl="2"/>
            <a:r>
              <a:rPr lang="en-US" dirty="0" smtClean="0"/>
              <a:t>Adapter contamination</a:t>
            </a:r>
          </a:p>
          <a:p>
            <a:pPr lvl="2"/>
            <a:endParaRPr lang="en-US" dirty="0" smtClean="0"/>
          </a:p>
          <a:p>
            <a:pPr lvl="2"/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3793491" y="3233305"/>
            <a:ext cx="5350509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Courier"/>
                <a:cs typeface="Courier"/>
              </a:rPr>
              <a:t>Code</a:t>
            </a:r>
          </a:p>
          <a:p>
            <a:r>
              <a:rPr lang="en-US" dirty="0" smtClean="0">
                <a:solidFill>
                  <a:srgbClr val="0000FF"/>
                </a:solidFill>
                <a:latin typeface="Courier"/>
                <a:cs typeface="Courier"/>
              </a:rPr>
              <a:t>$ module </a:t>
            </a:r>
            <a:r>
              <a:rPr lang="en-US" dirty="0">
                <a:solidFill>
                  <a:srgbClr val="0000FF"/>
                </a:solidFill>
                <a:latin typeface="Courier"/>
                <a:cs typeface="Courier"/>
              </a:rPr>
              <a:t>load </a:t>
            </a:r>
            <a:r>
              <a:rPr lang="en-US" dirty="0" err="1">
                <a:solidFill>
                  <a:srgbClr val="0000FF"/>
                </a:solidFill>
                <a:latin typeface="Courier"/>
                <a:cs typeface="Courier"/>
              </a:rPr>
              <a:t>bioinfo</a:t>
            </a:r>
            <a:r>
              <a:rPr lang="en-US" dirty="0">
                <a:solidFill>
                  <a:srgbClr val="0000FF"/>
                </a:solidFill>
                <a:latin typeface="Courier"/>
                <a:cs typeface="Courier"/>
              </a:rPr>
              <a:t>-</a:t>
            </a:r>
            <a:r>
              <a:rPr lang="en-US" dirty="0" smtClean="0">
                <a:solidFill>
                  <a:srgbClr val="0000FF"/>
                </a:solidFill>
                <a:latin typeface="Courier"/>
                <a:cs typeface="Courier"/>
              </a:rPr>
              <a:t>tools</a:t>
            </a:r>
          </a:p>
          <a:p>
            <a:r>
              <a:rPr lang="en-US" dirty="0" smtClean="0">
                <a:solidFill>
                  <a:srgbClr val="0000FF"/>
                </a:solidFill>
                <a:latin typeface="Courier"/>
                <a:cs typeface="Courier"/>
              </a:rPr>
              <a:t>$ module </a:t>
            </a:r>
            <a:r>
              <a:rPr lang="en-US" dirty="0">
                <a:solidFill>
                  <a:srgbClr val="0000FF"/>
                </a:solidFill>
                <a:latin typeface="Courier"/>
                <a:cs typeface="Courier"/>
              </a:rPr>
              <a:t>load FastQC/</a:t>
            </a:r>
            <a:r>
              <a:rPr lang="en-US" dirty="0" smtClean="0">
                <a:solidFill>
                  <a:srgbClr val="0000FF"/>
                </a:solidFill>
                <a:latin typeface="Courier"/>
                <a:cs typeface="Courier"/>
              </a:rPr>
              <a:t>0.11.2</a:t>
            </a:r>
          </a:p>
          <a:p>
            <a:endParaRPr lang="en-US" dirty="0" smtClean="0">
              <a:solidFill>
                <a:srgbClr val="0000FF"/>
              </a:solidFill>
              <a:latin typeface="Courier"/>
              <a:cs typeface="Courier"/>
            </a:endParaRPr>
          </a:p>
          <a:p>
            <a:r>
              <a:rPr lang="en-US" dirty="0" smtClean="0">
                <a:latin typeface="Courier"/>
                <a:cs typeface="Courier"/>
              </a:rPr>
              <a:t>$ </a:t>
            </a:r>
            <a:r>
              <a:rPr lang="en-US" dirty="0" err="1">
                <a:latin typeface="Courier"/>
                <a:cs typeface="Courier"/>
              </a:rPr>
              <a:t>fastqc</a:t>
            </a:r>
            <a:r>
              <a:rPr lang="en-US" dirty="0" smtClean="0">
                <a:latin typeface="Courier"/>
                <a:cs typeface="Courier"/>
              </a:rPr>
              <a:t> –</a:t>
            </a:r>
            <a:r>
              <a:rPr lang="en-US" dirty="0" err="1" smtClean="0">
                <a:latin typeface="Courier"/>
                <a:cs typeface="Courier"/>
              </a:rPr>
              <a:t>o</a:t>
            </a:r>
            <a:r>
              <a:rPr lang="en-US" dirty="0" smtClean="0">
                <a:latin typeface="Courier"/>
                <a:cs typeface="Courier"/>
              </a:rPr>
              <a:t> </a:t>
            </a:r>
            <a:r>
              <a:rPr lang="en-US" dirty="0" err="1" smtClean="0">
                <a:latin typeface="Courier"/>
                <a:cs typeface="Courier"/>
              </a:rPr>
              <a:t>outdir</a:t>
            </a:r>
            <a:r>
              <a:rPr lang="en-US" dirty="0" smtClean="0">
                <a:latin typeface="Courier"/>
                <a:cs typeface="Courier"/>
              </a:rPr>
              <a:t> </a:t>
            </a:r>
            <a:r>
              <a:rPr lang="en-US" dirty="0" err="1" smtClean="0">
                <a:latin typeface="Courier"/>
                <a:cs typeface="Courier"/>
              </a:rPr>
              <a:t>seqfile.fastq</a:t>
            </a:r>
            <a:endParaRPr lang="en-US" dirty="0" smtClean="0">
              <a:latin typeface="Courier"/>
              <a:cs typeface="Courier"/>
            </a:endParaRPr>
          </a:p>
          <a:p>
            <a:r>
              <a:rPr lang="en-US" dirty="0" smtClean="0">
                <a:latin typeface="Courier"/>
                <a:cs typeface="Courier"/>
              </a:rPr>
              <a:t># multiple files:</a:t>
            </a:r>
          </a:p>
          <a:p>
            <a:r>
              <a:rPr lang="en-US" dirty="0" smtClean="0">
                <a:latin typeface="Courier"/>
                <a:cs typeface="Courier"/>
              </a:rPr>
              <a:t>$ </a:t>
            </a:r>
            <a:r>
              <a:rPr lang="en-US" dirty="0" err="1" smtClean="0">
                <a:latin typeface="Courier"/>
                <a:cs typeface="Courier"/>
              </a:rPr>
              <a:t>fastqc</a:t>
            </a:r>
            <a:r>
              <a:rPr lang="en-US" dirty="0" smtClean="0">
                <a:latin typeface="Courier"/>
                <a:cs typeface="Courier"/>
              </a:rPr>
              <a:t> –</a:t>
            </a:r>
            <a:r>
              <a:rPr lang="en-US" dirty="0" err="1" smtClean="0">
                <a:latin typeface="Courier"/>
                <a:cs typeface="Courier"/>
              </a:rPr>
              <a:t>o</a:t>
            </a:r>
            <a:r>
              <a:rPr lang="en-US" dirty="0" smtClean="0">
                <a:latin typeface="Courier"/>
                <a:cs typeface="Courier"/>
              </a:rPr>
              <a:t> </a:t>
            </a:r>
            <a:r>
              <a:rPr lang="en-US" dirty="0" err="1" smtClean="0">
                <a:latin typeface="Courier"/>
                <a:cs typeface="Courier"/>
              </a:rPr>
              <a:t>outdir</a:t>
            </a:r>
            <a:r>
              <a:rPr lang="en-US" dirty="0" smtClean="0">
                <a:latin typeface="Courier"/>
                <a:cs typeface="Courier"/>
              </a:rPr>
              <a:t> </a:t>
            </a:r>
            <a:r>
              <a:rPr lang="en-US" dirty="0" err="1" smtClean="0">
                <a:latin typeface="Courier"/>
                <a:cs typeface="Courier"/>
              </a:rPr>
              <a:t>seqfile</a:t>
            </a:r>
            <a:r>
              <a:rPr lang="en-US" dirty="0" smtClean="0">
                <a:latin typeface="Courier"/>
                <a:cs typeface="Courier"/>
              </a:rPr>
              <a:t>_*.</a:t>
            </a:r>
            <a:r>
              <a:rPr lang="en-US" dirty="0" err="1" smtClean="0">
                <a:latin typeface="Courier"/>
                <a:cs typeface="Courier"/>
              </a:rPr>
              <a:t>fastq</a:t>
            </a:r>
            <a:endParaRPr lang="en-US" dirty="0" smtClean="0">
              <a:latin typeface="Courier"/>
              <a:cs typeface="Courier"/>
            </a:endParaRPr>
          </a:p>
          <a:p>
            <a:endParaRPr lang="en-US" dirty="0" smtClean="0"/>
          </a:p>
        </p:txBody>
      </p:sp>
      <p:sp>
        <p:nvSpPr>
          <p:cNvPr id="5" name="Rectangle 4"/>
          <p:cNvSpPr/>
          <p:nvPr/>
        </p:nvSpPr>
        <p:spPr>
          <a:xfrm>
            <a:off x="692076" y="5571102"/>
            <a:ext cx="731641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</a:rPr>
              <a:t>http://</a:t>
            </a:r>
            <a:r>
              <a:rPr lang="en-US" dirty="0" err="1">
                <a:solidFill>
                  <a:srgbClr val="0000FF"/>
                </a:solidFill>
              </a:rPr>
              <a:t>www.bioinformatics.babraham.ac.uk</a:t>
            </a:r>
            <a:r>
              <a:rPr lang="en-US" dirty="0">
                <a:solidFill>
                  <a:srgbClr val="0000FF"/>
                </a:solidFill>
              </a:rPr>
              <a:t>/projects/</a:t>
            </a:r>
            <a:r>
              <a:rPr lang="en-US" dirty="0" err="1">
                <a:solidFill>
                  <a:srgbClr val="0000FF"/>
                </a:solidFill>
              </a:rPr>
              <a:t>fastqc</a:t>
            </a:r>
            <a:r>
              <a:rPr lang="en-US" dirty="0">
                <a:solidFill>
                  <a:srgbClr val="0000FF"/>
                </a:solidFill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25788760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FastQC</a:t>
            </a:r>
            <a:r>
              <a:rPr lang="en-US" dirty="0" smtClean="0"/>
              <a:t> report</a:t>
            </a:r>
            <a:endParaRPr lang="en-US" dirty="0"/>
          </a:p>
        </p:txBody>
      </p:sp>
      <p:pic>
        <p:nvPicPr>
          <p:cNvPr id="4" name="Picture 3" descr="Screen Shot 2014-10-28 at 12.54.2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256" y="1353599"/>
            <a:ext cx="6925945" cy="4672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019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Per base sequence </a:t>
            </a:r>
            <a:r>
              <a:rPr lang="en-US" b="1" dirty="0" smtClean="0"/>
              <a:t>quality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6527" y="1976678"/>
            <a:ext cx="4064000" cy="304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316" y="1976678"/>
            <a:ext cx="4064000" cy="304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Per tile sequence </a:t>
            </a:r>
            <a:r>
              <a:rPr lang="en-US" b="1" dirty="0" smtClean="0"/>
              <a:t>quality (</a:t>
            </a:r>
            <a:r>
              <a:rPr lang="en-US" b="1" dirty="0" err="1" smtClean="0"/>
              <a:t>Illumina</a:t>
            </a:r>
            <a:r>
              <a:rPr lang="en-US" b="1" dirty="0" smtClean="0"/>
              <a:t>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374" y="2200284"/>
            <a:ext cx="4064000" cy="304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5537" y="2200284"/>
            <a:ext cx="4064000" cy="304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Per sequence quality </a:t>
            </a:r>
            <a:r>
              <a:rPr lang="en-US" b="1" dirty="0" smtClean="0"/>
              <a:t>scores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6593" y="1931957"/>
            <a:ext cx="4064000" cy="304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812" y="1931957"/>
            <a:ext cx="4064000" cy="304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18088"/>
            <a:ext cx="8229600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What can affect your data?</a:t>
            </a:r>
          </a:p>
          <a:p>
            <a:endParaRPr lang="en-US" dirty="0" smtClean="0"/>
          </a:p>
          <a:p>
            <a:r>
              <a:rPr lang="en-US" dirty="0" err="1" smtClean="0"/>
              <a:t>FastQC</a:t>
            </a:r>
            <a:r>
              <a:rPr lang="en-US" dirty="0" smtClean="0"/>
              <a:t> – read based QC</a:t>
            </a:r>
          </a:p>
          <a:p>
            <a:endParaRPr lang="en-US" dirty="0" smtClean="0"/>
          </a:p>
          <a:p>
            <a:r>
              <a:rPr lang="en-US" dirty="0" err="1" smtClean="0"/>
              <a:t>RSeQC</a:t>
            </a:r>
            <a:r>
              <a:rPr lang="en-US" dirty="0" smtClean="0"/>
              <a:t> – mapping based QC</a:t>
            </a:r>
          </a:p>
          <a:p>
            <a:endParaRPr lang="en-US" dirty="0" smtClean="0"/>
          </a:p>
          <a:p>
            <a:r>
              <a:rPr lang="en-US" dirty="0" smtClean="0"/>
              <a:t>PCA</a:t>
            </a:r>
          </a:p>
          <a:p>
            <a:endParaRPr lang="en-US" dirty="0" smtClean="0"/>
          </a:p>
          <a:p>
            <a:r>
              <a:rPr lang="en-US" dirty="0" smtClean="0"/>
              <a:t>Preventive measurements: spike</a:t>
            </a:r>
            <a:r>
              <a:rPr lang="en-US" dirty="0"/>
              <a:t>-in </a:t>
            </a:r>
            <a:r>
              <a:rPr lang="en-US" dirty="0" smtClean="0"/>
              <a:t>controls, experimental design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Per base sequence </a:t>
            </a:r>
            <a:r>
              <a:rPr lang="en-US" b="1" dirty="0" smtClean="0"/>
              <a:t>content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4481" y="2271838"/>
            <a:ext cx="4064000" cy="304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923" y="2271838"/>
            <a:ext cx="4191000" cy="304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Per sequence GC </a:t>
            </a:r>
            <a:r>
              <a:rPr lang="en-US" b="1" dirty="0" smtClean="0"/>
              <a:t>content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4123" y="1417638"/>
            <a:ext cx="6096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447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Sequence Duplication </a:t>
            </a:r>
            <a:r>
              <a:rPr lang="en-US" b="1" dirty="0" smtClean="0"/>
              <a:t>Levels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428" y="2316559"/>
            <a:ext cx="4064000" cy="304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7089" y="2316559"/>
            <a:ext cx="4064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6453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Overrepresented </a:t>
            </a:r>
            <a:r>
              <a:rPr lang="en-US" b="1" dirty="0" smtClean="0"/>
              <a:t>sequences</a:t>
            </a:r>
            <a:endParaRPr lang="en-US" dirty="0"/>
          </a:p>
        </p:txBody>
      </p:sp>
      <p:pic>
        <p:nvPicPr>
          <p:cNvPr id="4" name="Picture 3" descr="Screen Shot 2014-10-28 at 10.38.2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63004"/>
            <a:ext cx="8351512" cy="3775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1706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Adapter </a:t>
            </a:r>
            <a:r>
              <a:rPr lang="en-US" b="1" dirty="0" smtClean="0"/>
              <a:t>Content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9898" y="1417638"/>
            <a:ext cx="6096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2732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Kmer</a:t>
            </a:r>
            <a:r>
              <a:rPr lang="en-US" dirty="0" smtClean="0"/>
              <a:t> content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5113" y="1417638"/>
            <a:ext cx="6096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4092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Failed </a:t>
            </a:r>
            <a:r>
              <a:rPr lang="en-US" dirty="0" err="1" smtClean="0"/>
              <a:t>FastQC</a:t>
            </a:r>
            <a:r>
              <a:rPr lang="en-US" dirty="0" smtClean="0"/>
              <a:t> – what to do?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Try to figure out why</a:t>
            </a:r>
          </a:p>
          <a:p>
            <a:pPr lvl="1"/>
            <a:r>
              <a:rPr lang="en-US" dirty="0"/>
              <a:t>If problem seem to be related to problems during sequencing – </a:t>
            </a:r>
            <a:r>
              <a:rPr lang="en-US" dirty="0" err="1"/>
              <a:t>resequence</a:t>
            </a:r>
            <a:r>
              <a:rPr lang="en-US" dirty="0"/>
              <a:t>!</a:t>
            </a:r>
          </a:p>
          <a:p>
            <a:pPr lvl="1"/>
            <a:r>
              <a:rPr lang="en-US" dirty="0" smtClean="0"/>
              <a:t>If problem is related to library prep – rerun if possible.</a:t>
            </a:r>
          </a:p>
          <a:p>
            <a:r>
              <a:rPr lang="en-US" dirty="0" smtClean="0"/>
              <a:t>You can filter out the low quality reads</a:t>
            </a:r>
          </a:p>
          <a:p>
            <a:pPr lvl="1"/>
            <a:r>
              <a:rPr lang="en-US" dirty="0" smtClean="0"/>
              <a:t>Adapter trimming (</a:t>
            </a:r>
            <a:r>
              <a:rPr lang="en-US" dirty="0" err="1" smtClean="0"/>
              <a:t>cutadapt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Filter low </a:t>
            </a:r>
            <a:r>
              <a:rPr lang="en-US" dirty="0" err="1" smtClean="0"/>
              <a:t>phred</a:t>
            </a:r>
            <a:r>
              <a:rPr lang="en-US" dirty="0" smtClean="0"/>
              <a:t> score reads (</a:t>
            </a:r>
            <a:r>
              <a:rPr lang="en-US" dirty="0" err="1" smtClean="0"/>
              <a:t>samtools</a:t>
            </a:r>
            <a:r>
              <a:rPr lang="en-US" dirty="0" smtClean="0"/>
              <a:t>, </a:t>
            </a:r>
            <a:r>
              <a:rPr lang="en-US" dirty="0" err="1" smtClean="0"/>
              <a:t>jaccard</a:t>
            </a:r>
            <a:r>
              <a:rPr lang="en-US" dirty="0" smtClean="0"/>
              <a:t>)</a:t>
            </a:r>
          </a:p>
          <a:p>
            <a:r>
              <a:rPr lang="en-US" dirty="0" smtClean="0"/>
              <a:t>If you have enough reads after filtering the data may still be useful.</a:t>
            </a:r>
          </a:p>
          <a:p>
            <a:r>
              <a:rPr lang="en-US" dirty="0" smtClean="0"/>
              <a:t>But be careful to do equal trimming on all samples!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466288" y="2645404"/>
            <a:ext cx="1715207" cy="58477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Reads</a:t>
            </a:r>
            <a:endParaRPr lang="en-US" sz="3200" dirty="0"/>
          </a:p>
        </p:txBody>
      </p:sp>
      <p:sp>
        <p:nvSpPr>
          <p:cNvPr id="18" name="TextBox 17"/>
          <p:cNvSpPr txBox="1"/>
          <p:nvPr/>
        </p:nvSpPr>
        <p:spPr>
          <a:xfrm>
            <a:off x="2917199" y="3861114"/>
            <a:ext cx="2049924" cy="58477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Reference</a:t>
            </a:r>
            <a:endParaRPr lang="en-US" sz="3200" dirty="0"/>
          </a:p>
        </p:txBody>
      </p:sp>
      <p:sp>
        <p:nvSpPr>
          <p:cNvPr id="19" name="TextBox 18"/>
          <p:cNvSpPr txBox="1"/>
          <p:nvPr/>
        </p:nvSpPr>
        <p:spPr>
          <a:xfrm>
            <a:off x="2866609" y="2645404"/>
            <a:ext cx="2151105" cy="58477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Mapping</a:t>
            </a:r>
            <a:endParaRPr lang="en-US" sz="3200" dirty="0"/>
          </a:p>
        </p:txBody>
      </p:sp>
      <p:cxnSp>
        <p:nvCxnSpPr>
          <p:cNvPr id="20" name="Straight Arrow Connector 19"/>
          <p:cNvCxnSpPr>
            <a:stCxn id="18" idx="0"/>
            <a:endCxn id="19" idx="2"/>
          </p:cNvCxnSpPr>
          <p:nvPr/>
        </p:nvCxnSpPr>
        <p:spPr>
          <a:xfrm flipV="1">
            <a:off x="3942161" y="3230180"/>
            <a:ext cx="1" cy="63093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7" idx="3"/>
            <a:endCxn id="19" idx="1"/>
          </p:cNvCxnSpPr>
          <p:nvPr/>
        </p:nvCxnSpPr>
        <p:spPr>
          <a:xfrm>
            <a:off x="2181495" y="2937792"/>
            <a:ext cx="68511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5914190" y="2636606"/>
            <a:ext cx="2677444" cy="58477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Mapped reads</a:t>
            </a:r>
            <a:endParaRPr lang="en-US" sz="3200" dirty="0"/>
          </a:p>
        </p:txBody>
      </p:sp>
      <p:cxnSp>
        <p:nvCxnSpPr>
          <p:cNvPr id="23" name="Straight Arrow Connector 22"/>
          <p:cNvCxnSpPr>
            <a:stCxn id="19" idx="3"/>
            <a:endCxn id="22" idx="1"/>
          </p:cNvCxnSpPr>
          <p:nvPr/>
        </p:nvCxnSpPr>
        <p:spPr>
          <a:xfrm flipV="1">
            <a:off x="5017714" y="2928994"/>
            <a:ext cx="896476" cy="879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3678091" y="2267274"/>
            <a:ext cx="662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STAR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461464" y="4476573"/>
            <a:ext cx="11897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genome.fa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6395234" y="2267274"/>
            <a:ext cx="1995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mappedReads.bam</a:t>
            </a:r>
            <a:endParaRPr lang="en-US" dirty="0" smtClean="0"/>
          </a:p>
        </p:txBody>
      </p:sp>
      <p:sp>
        <p:nvSpPr>
          <p:cNvPr id="27" name="TextBox 26"/>
          <p:cNvSpPr txBox="1"/>
          <p:nvPr/>
        </p:nvSpPr>
        <p:spPr>
          <a:xfrm>
            <a:off x="590396" y="2267274"/>
            <a:ext cx="1492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reads.fastq.gz</a:t>
            </a:r>
            <a:endParaRPr lang="en-US" dirty="0"/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7237321" y="3238978"/>
            <a:ext cx="0" cy="11703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6090783" y="4443479"/>
            <a:ext cx="2299596" cy="107721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Gene expression</a:t>
            </a:r>
            <a:endParaRPr lang="en-US" sz="3200" dirty="0"/>
          </a:p>
        </p:txBody>
      </p:sp>
      <p:sp>
        <p:nvSpPr>
          <p:cNvPr id="30" name="TextBox 29"/>
          <p:cNvSpPr txBox="1"/>
          <p:nvPr/>
        </p:nvSpPr>
        <p:spPr>
          <a:xfrm>
            <a:off x="7401923" y="3475165"/>
            <a:ext cx="18295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Gene annotation:</a:t>
            </a:r>
          </a:p>
          <a:p>
            <a:r>
              <a:rPr lang="en-US" dirty="0" err="1"/>
              <a:t>r</a:t>
            </a:r>
            <a:r>
              <a:rPr lang="en-US" dirty="0" err="1" smtClean="0"/>
              <a:t>ef.bed</a:t>
            </a:r>
            <a:r>
              <a:rPr lang="en-US" dirty="0" smtClean="0"/>
              <a:t> / </a:t>
            </a:r>
            <a:r>
              <a:rPr lang="en-US" dirty="0" err="1" smtClean="0"/>
              <a:t>ref.gtf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3251916" y="311304"/>
            <a:ext cx="1715207" cy="1077218"/>
          </a:xfrm>
          <a:prstGeom prst="rect">
            <a:avLst/>
          </a:prstGeom>
          <a:solidFill>
            <a:srgbClr val="D99694"/>
          </a:solidFill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Mapping statistics</a:t>
            </a:r>
          </a:p>
        </p:txBody>
      </p:sp>
      <p:cxnSp>
        <p:nvCxnSpPr>
          <p:cNvPr id="36" name="Straight Arrow Connector 35"/>
          <p:cNvCxnSpPr/>
          <p:nvPr/>
        </p:nvCxnSpPr>
        <p:spPr>
          <a:xfrm flipH="1">
            <a:off x="3942162" y="1388522"/>
            <a:ext cx="149127" cy="102642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78467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Mapping </a:t>
            </a:r>
            <a:r>
              <a:rPr lang="en-US" dirty="0"/>
              <a:t>l</a:t>
            </a:r>
            <a:r>
              <a:rPr lang="en-US" dirty="0" smtClean="0"/>
              <a:t>ogs – mapping efficiency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Program specific how the output will be (STAR, Bowtie, BWA, </a:t>
            </a:r>
            <a:r>
              <a:rPr lang="en-US" dirty="0" err="1" smtClean="0"/>
              <a:t>Tophat</a:t>
            </a:r>
            <a:r>
              <a:rPr lang="en-US" dirty="0" smtClean="0"/>
              <a:t>…)</a:t>
            </a:r>
          </a:p>
          <a:p>
            <a:r>
              <a:rPr lang="en-US" dirty="0" smtClean="0"/>
              <a:t>Always gives: </a:t>
            </a:r>
          </a:p>
          <a:p>
            <a:pPr lvl="1"/>
            <a:r>
              <a:rPr lang="en-US" dirty="0" smtClean="0"/>
              <a:t>% uniquely mapping – ideally around 90% for 100 </a:t>
            </a:r>
            <a:r>
              <a:rPr lang="en-US" dirty="0" err="1" smtClean="0"/>
              <a:t>bp</a:t>
            </a:r>
            <a:r>
              <a:rPr lang="en-US" dirty="0" smtClean="0"/>
              <a:t> reads</a:t>
            </a:r>
          </a:p>
          <a:p>
            <a:pPr lvl="1"/>
            <a:r>
              <a:rPr lang="en-US" dirty="0" smtClean="0"/>
              <a:t>% multi-mapping – will depend on read length</a:t>
            </a:r>
          </a:p>
          <a:p>
            <a:pPr lvl="1"/>
            <a:r>
              <a:rPr lang="en-US" dirty="0" smtClean="0"/>
              <a:t>% unmapped – could indicate contaminations, adaptors</a:t>
            </a:r>
          </a:p>
          <a:p>
            <a:r>
              <a:rPr lang="en-US" dirty="0" smtClean="0"/>
              <a:t>Also statistics on:</a:t>
            </a:r>
          </a:p>
          <a:p>
            <a:pPr lvl="1"/>
            <a:r>
              <a:rPr lang="en-US" dirty="0" smtClean="0"/>
              <a:t>Mismatches / </a:t>
            </a:r>
            <a:r>
              <a:rPr lang="en-US" dirty="0" err="1" smtClean="0"/>
              <a:t>indels</a:t>
            </a:r>
            <a:endParaRPr lang="en-US" dirty="0" smtClean="0"/>
          </a:p>
          <a:p>
            <a:pPr lvl="1"/>
            <a:r>
              <a:rPr lang="en-US" dirty="0" smtClean="0"/>
              <a:t>Splice junctions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Bad mapping – what to do?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First step – try to figure out why it failed. With the use of </a:t>
            </a:r>
            <a:r>
              <a:rPr lang="en-US" dirty="0" err="1" smtClean="0"/>
              <a:t>FastQC/RseQC/Mapping</a:t>
            </a:r>
            <a:r>
              <a:rPr lang="en-US" dirty="0" smtClean="0"/>
              <a:t> logs.</a:t>
            </a:r>
          </a:p>
          <a:p>
            <a:pPr lvl="1"/>
            <a:r>
              <a:rPr lang="en-US" dirty="0" smtClean="0"/>
              <a:t>Perhaps also look for contaminant species</a:t>
            </a:r>
          </a:p>
          <a:p>
            <a:pPr lvl="1"/>
            <a:r>
              <a:rPr lang="en-US" dirty="0" smtClean="0"/>
              <a:t>Redo library prep controlling for possible errors</a:t>
            </a:r>
          </a:p>
          <a:p>
            <a:r>
              <a:rPr lang="en-US" dirty="0" smtClean="0"/>
              <a:t> Low mapping, but not completely failed.</a:t>
            </a:r>
          </a:p>
          <a:p>
            <a:pPr lvl="1"/>
            <a:r>
              <a:rPr lang="en-US" dirty="0" smtClean="0"/>
              <a:t>Figure out why!</a:t>
            </a:r>
          </a:p>
          <a:p>
            <a:pPr lvl="1"/>
            <a:r>
              <a:rPr lang="en-US" dirty="0" smtClean="0"/>
              <a:t>Is it equal for all samples?</a:t>
            </a:r>
          </a:p>
          <a:p>
            <a:pPr lvl="1"/>
            <a:r>
              <a:rPr lang="en-US" dirty="0" smtClean="0"/>
              <a:t>Could it introduce any bias in the data?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85035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435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RNA-</a:t>
            </a:r>
            <a:r>
              <a:rPr lang="en-US" dirty="0" err="1" smtClean="0"/>
              <a:t>seq</a:t>
            </a:r>
            <a:r>
              <a:rPr lang="en-US" dirty="0" smtClean="0"/>
              <a:t> libraries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79474" y="5695169"/>
            <a:ext cx="2702365" cy="350498"/>
          </a:xfrm>
        </p:spPr>
        <p:txBody>
          <a:bodyPr>
            <a:normAutofit fontScale="62500" lnSpcReduction="20000"/>
          </a:bodyPr>
          <a:lstStyle/>
          <a:p>
            <a:pPr>
              <a:buNone/>
            </a:pPr>
            <a:r>
              <a:rPr lang="en-US" dirty="0" smtClean="0"/>
              <a:t>What could go wrong?</a:t>
            </a:r>
            <a:endParaRPr lang="en-US" dirty="0"/>
          </a:p>
        </p:txBody>
      </p:sp>
      <p:pic>
        <p:nvPicPr>
          <p:cNvPr id="4" name="Content Placeholder 4" descr="Screen shot 2012-10-21 at 18.01.5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638" r="-10638"/>
          <a:stretch>
            <a:fillRect/>
          </a:stretch>
        </p:blipFill>
        <p:spPr>
          <a:xfrm>
            <a:off x="422625" y="1124486"/>
            <a:ext cx="8229600" cy="45259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466288" y="2645404"/>
            <a:ext cx="1715207" cy="58477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Reads</a:t>
            </a:r>
            <a:endParaRPr lang="en-US" sz="3200" dirty="0"/>
          </a:p>
        </p:txBody>
      </p:sp>
      <p:sp>
        <p:nvSpPr>
          <p:cNvPr id="18" name="TextBox 17"/>
          <p:cNvSpPr txBox="1"/>
          <p:nvPr/>
        </p:nvSpPr>
        <p:spPr>
          <a:xfrm>
            <a:off x="2917199" y="3861114"/>
            <a:ext cx="2049924" cy="58477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Reference</a:t>
            </a:r>
            <a:endParaRPr lang="en-US" sz="3200" dirty="0"/>
          </a:p>
        </p:txBody>
      </p:sp>
      <p:sp>
        <p:nvSpPr>
          <p:cNvPr id="19" name="TextBox 18"/>
          <p:cNvSpPr txBox="1"/>
          <p:nvPr/>
        </p:nvSpPr>
        <p:spPr>
          <a:xfrm>
            <a:off x="2866609" y="2645404"/>
            <a:ext cx="2151105" cy="58477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Mapping</a:t>
            </a:r>
            <a:endParaRPr lang="en-US" sz="3200" dirty="0"/>
          </a:p>
        </p:txBody>
      </p:sp>
      <p:cxnSp>
        <p:nvCxnSpPr>
          <p:cNvPr id="20" name="Straight Arrow Connector 19"/>
          <p:cNvCxnSpPr>
            <a:stCxn id="18" idx="0"/>
            <a:endCxn id="19" idx="2"/>
          </p:cNvCxnSpPr>
          <p:nvPr/>
        </p:nvCxnSpPr>
        <p:spPr>
          <a:xfrm flipV="1">
            <a:off x="3942161" y="3230180"/>
            <a:ext cx="1" cy="63093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7" idx="3"/>
            <a:endCxn id="19" idx="1"/>
          </p:cNvCxnSpPr>
          <p:nvPr/>
        </p:nvCxnSpPr>
        <p:spPr>
          <a:xfrm>
            <a:off x="2181495" y="2937792"/>
            <a:ext cx="68511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5914190" y="2636606"/>
            <a:ext cx="2677444" cy="58477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Mapped reads</a:t>
            </a:r>
            <a:endParaRPr lang="en-US" sz="3200" dirty="0"/>
          </a:p>
        </p:txBody>
      </p:sp>
      <p:cxnSp>
        <p:nvCxnSpPr>
          <p:cNvPr id="23" name="Straight Arrow Connector 22"/>
          <p:cNvCxnSpPr>
            <a:stCxn id="19" idx="3"/>
            <a:endCxn id="22" idx="1"/>
          </p:cNvCxnSpPr>
          <p:nvPr/>
        </p:nvCxnSpPr>
        <p:spPr>
          <a:xfrm flipV="1">
            <a:off x="5017714" y="2928994"/>
            <a:ext cx="896476" cy="879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3678091" y="2267274"/>
            <a:ext cx="662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STAR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461464" y="4476573"/>
            <a:ext cx="11897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genome.fa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6395234" y="2267274"/>
            <a:ext cx="1995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mappedReads.bam</a:t>
            </a:r>
            <a:endParaRPr lang="en-US" dirty="0" smtClean="0"/>
          </a:p>
        </p:txBody>
      </p:sp>
      <p:sp>
        <p:nvSpPr>
          <p:cNvPr id="27" name="TextBox 26"/>
          <p:cNvSpPr txBox="1"/>
          <p:nvPr/>
        </p:nvSpPr>
        <p:spPr>
          <a:xfrm>
            <a:off x="590396" y="2267274"/>
            <a:ext cx="1492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reads.fastq.gz</a:t>
            </a:r>
            <a:endParaRPr lang="en-US" dirty="0"/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7237321" y="3238978"/>
            <a:ext cx="0" cy="11703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6090783" y="4443479"/>
            <a:ext cx="2299596" cy="107721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Gene expression</a:t>
            </a:r>
            <a:endParaRPr lang="en-US" sz="3200" dirty="0"/>
          </a:p>
        </p:txBody>
      </p:sp>
      <p:sp>
        <p:nvSpPr>
          <p:cNvPr id="30" name="TextBox 29"/>
          <p:cNvSpPr txBox="1"/>
          <p:nvPr/>
        </p:nvSpPr>
        <p:spPr>
          <a:xfrm>
            <a:off x="7401923" y="3475165"/>
            <a:ext cx="18295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Gene annotation:</a:t>
            </a:r>
          </a:p>
          <a:p>
            <a:r>
              <a:rPr lang="en-US" dirty="0" err="1"/>
              <a:t>r</a:t>
            </a:r>
            <a:r>
              <a:rPr lang="en-US" dirty="0" err="1" smtClean="0"/>
              <a:t>ef.bed</a:t>
            </a:r>
            <a:r>
              <a:rPr lang="en-US" dirty="0" smtClean="0"/>
              <a:t> / </a:t>
            </a:r>
            <a:r>
              <a:rPr lang="en-US" dirty="0" err="1" smtClean="0"/>
              <a:t>ref.gtf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6269660" y="311304"/>
            <a:ext cx="2495343" cy="1077218"/>
          </a:xfrm>
          <a:prstGeom prst="rect">
            <a:avLst/>
          </a:prstGeom>
          <a:solidFill>
            <a:srgbClr val="D99694"/>
          </a:solidFill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Mapping QC</a:t>
            </a:r>
          </a:p>
          <a:p>
            <a:pPr algn="ctr"/>
            <a:r>
              <a:rPr lang="en-US" sz="3200" dirty="0" smtClean="0"/>
              <a:t>- </a:t>
            </a:r>
            <a:r>
              <a:rPr lang="en-US" sz="3200" dirty="0" err="1" smtClean="0"/>
              <a:t>RseQC</a:t>
            </a:r>
            <a:endParaRPr lang="en-US" sz="3200" dirty="0"/>
          </a:p>
        </p:txBody>
      </p:sp>
      <p:cxnSp>
        <p:nvCxnSpPr>
          <p:cNvPr id="37" name="Straight Arrow Connector 36"/>
          <p:cNvCxnSpPr/>
          <p:nvPr/>
        </p:nvCxnSpPr>
        <p:spPr>
          <a:xfrm flipH="1">
            <a:off x="7378198" y="1388522"/>
            <a:ext cx="298255" cy="102642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78467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</a:t>
            </a:r>
            <a:r>
              <a:rPr lang="en-US" dirty="0" smtClean="0"/>
              <a:t>AM/BAM file formats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244481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All mapped reads with location in genome, mapping information etc</a:t>
            </a:r>
            <a:r>
              <a:rPr lang="en-US" dirty="0" smtClean="0"/>
              <a:t>. </a:t>
            </a:r>
          </a:p>
          <a:p>
            <a:r>
              <a:rPr lang="en-US" dirty="0"/>
              <a:t>SAM (Sequence Alignment/Map) format – </a:t>
            </a:r>
            <a:r>
              <a:rPr lang="en-US" dirty="0" err="1" smtClean="0"/>
              <a:t>alignment.sam</a:t>
            </a:r>
            <a:endParaRPr lang="en-US" dirty="0" smtClean="0"/>
          </a:p>
          <a:p>
            <a:r>
              <a:rPr lang="en-US" dirty="0" smtClean="0"/>
              <a:t>BAM </a:t>
            </a:r>
            <a:r>
              <a:rPr lang="en-US" dirty="0"/>
              <a:t>is a compressed </a:t>
            </a:r>
            <a:r>
              <a:rPr lang="en-US" dirty="0" err="1" smtClean="0"/>
              <a:t>sam</a:t>
            </a:r>
            <a:r>
              <a:rPr lang="en-US" dirty="0" smtClean="0"/>
              <a:t> </a:t>
            </a:r>
            <a:r>
              <a:rPr lang="en-US" dirty="0"/>
              <a:t>format – </a:t>
            </a:r>
            <a:r>
              <a:rPr lang="en-US" dirty="0" err="1" smtClean="0"/>
              <a:t>alignment.bam</a:t>
            </a:r>
            <a:endParaRPr lang="en-US" dirty="0" smtClean="0"/>
          </a:p>
          <a:p>
            <a:r>
              <a:rPr lang="en-US" dirty="0" smtClean="0"/>
              <a:t>A bam-file (always) needs to be indexed and sorted - </a:t>
            </a:r>
            <a:r>
              <a:rPr lang="en-US" dirty="0" err="1" smtClean="0"/>
              <a:t>alignment.bam.bai</a:t>
            </a:r>
            <a:r>
              <a:rPr lang="en-US" dirty="0" smtClean="0"/>
              <a:t> </a:t>
            </a:r>
          </a:p>
          <a:p>
            <a:r>
              <a:rPr lang="en-US" dirty="0" err="1" smtClean="0"/>
              <a:t>Samtools</a:t>
            </a:r>
            <a:r>
              <a:rPr lang="en-US" dirty="0" smtClean="0"/>
              <a:t> – a simple program for converting between bam/</a:t>
            </a:r>
            <a:r>
              <a:rPr lang="en-US" dirty="0" err="1" smtClean="0"/>
              <a:t>sam</a:t>
            </a:r>
            <a:r>
              <a:rPr lang="en-US" dirty="0" smtClean="0"/>
              <a:t>, indexing, sorting, filtering, etc.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382502" y="5662119"/>
            <a:ext cx="4761498" cy="1200329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Courier"/>
                <a:cs typeface="Courier"/>
              </a:rPr>
              <a:t>Code</a:t>
            </a:r>
          </a:p>
          <a:p>
            <a:r>
              <a:rPr lang="en-US" dirty="0" smtClean="0">
                <a:solidFill>
                  <a:srgbClr val="0000FF"/>
                </a:solidFill>
                <a:latin typeface="Courier"/>
                <a:cs typeface="Courier"/>
              </a:rPr>
              <a:t>$ module </a:t>
            </a:r>
            <a:r>
              <a:rPr lang="en-US" dirty="0">
                <a:solidFill>
                  <a:srgbClr val="0000FF"/>
                </a:solidFill>
                <a:latin typeface="Courier"/>
                <a:cs typeface="Courier"/>
              </a:rPr>
              <a:t>load </a:t>
            </a:r>
            <a:r>
              <a:rPr lang="en-US" dirty="0" err="1">
                <a:solidFill>
                  <a:srgbClr val="0000FF"/>
                </a:solidFill>
                <a:latin typeface="Courier"/>
                <a:cs typeface="Courier"/>
              </a:rPr>
              <a:t>bioinfo</a:t>
            </a:r>
            <a:r>
              <a:rPr lang="en-US" dirty="0">
                <a:solidFill>
                  <a:srgbClr val="0000FF"/>
                </a:solidFill>
                <a:latin typeface="Courier"/>
                <a:cs typeface="Courier"/>
              </a:rPr>
              <a:t>-</a:t>
            </a:r>
            <a:r>
              <a:rPr lang="en-US" dirty="0" smtClean="0">
                <a:solidFill>
                  <a:srgbClr val="0000FF"/>
                </a:solidFill>
                <a:latin typeface="Courier"/>
                <a:cs typeface="Courier"/>
              </a:rPr>
              <a:t>tools</a:t>
            </a:r>
          </a:p>
          <a:p>
            <a:r>
              <a:rPr lang="en-US" dirty="0" smtClean="0">
                <a:solidFill>
                  <a:srgbClr val="0000FF"/>
                </a:solidFill>
                <a:latin typeface="Courier"/>
                <a:cs typeface="Courier"/>
              </a:rPr>
              <a:t>$ module </a:t>
            </a:r>
            <a:r>
              <a:rPr lang="en-US" dirty="0">
                <a:solidFill>
                  <a:srgbClr val="0000FF"/>
                </a:solidFill>
                <a:latin typeface="Courier"/>
                <a:cs typeface="Courier"/>
              </a:rPr>
              <a:t>load </a:t>
            </a:r>
            <a:r>
              <a:rPr lang="en-US" dirty="0" err="1" smtClean="0">
                <a:solidFill>
                  <a:srgbClr val="0000FF"/>
                </a:solidFill>
                <a:latin typeface="Courier"/>
                <a:cs typeface="Courier"/>
              </a:rPr>
              <a:t>samtools</a:t>
            </a:r>
            <a:endParaRPr lang="en-US" dirty="0" smtClean="0">
              <a:solidFill>
                <a:srgbClr val="0000FF"/>
              </a:solidFill>
              <a:latin typeface="Courier"/>
              <a:cs typeface="Courier"/>
            </a:endParaRPr>
          </a:p>
          <a:p>
            <a:endParaRPr lang="en-US" dirty="0" smtClean="0">
              <a:solidFill>
                <a:srgbClr val="0000FF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2538552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SAM/BAM file format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244914" y="5116109"/>
            <a:ext cx="464742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More details on:</a:t>
            </a:r>
          </a:p>
          <a:p>
            <a:r>
              <a:rPr lang="en-US" dirty="0" smtClean="0"/>
              <a:t>http</a:t>
            </a:r>
            <a:r>
              <a:rPr lang="en-US" dirty="0"/>
              <a:t>://</a:t>
            </a:r>
            <a:r>
              <a:rPr lang="en-US" dirty="0" err="1"/>
              <a:t>samtools.github.io</a:t>
            </a:r>
            <a:r>
              <a:rPr lang="en-US" dirty="0"/>
              <a:t>/</a:t>
            </a:r>
            <a:r>
              <a:rPr lang="en-US" dirty="0" err="1"/>
              <a:t>hts</a:t>
            </a:r>
            <a:r>
              <a:rPr lang="en-US" dirty="0"/>
              <a:t>-specs/SAMv1.pdf</a:t>
            </a:r>
          </a:p>
          <a:p>
            <a:r>
              <a:rPr lang="en-US" dirty="0" smtClean="0"/>
              <a:t>http</a:t>
            </a:r>
            <a:r>
              <a:rPr lang="en-US" dirty="0"/>
              <a:t>://</a:t>
            </a:r>
            <a:r>
              <a:rPr lang="en-US" dirty="0" err="1"/>
              <a:t>genome.sph.umich.edu</a:t>
            </a:r>
            <a:r>
              <a:rPr lang="en-US" dirty="0"/>
              <a:t>/wiki/SAM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05709" y="1699407"/>
            <a:ext cx="8747116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Courier New"/>
                <a:cs typeface="Courier New"/>
              </a:rPr>
              <a:t>HWI-ST1018:7:1101:1648:2188#0   99      chr1    115275270       255     1S100M  =       115275321       152  </a:t>
            </a:r>
            <a:r>
              <a:rPr lang="en-US" sz="1000" dirty="0" smtClean="0">
                <a:latin typeface="Courier New"/>
                <a:cs typeface="Courier New"/>
              </a:rPr>
              <a:t> NTTCTATATTGGTTGCTCGCTCTAATTTGTCACGTCGGTCTGTTGAAATATTAAACCTAACATGGTCACCTTCCAGCAGGGTCACCTTGGATTTCGTATCT   BS\</a:t>
            </a:r>
            <a:r>
              <a:rPr lang="en-US" sz="1000" dirty="0" err="1">
                <a:latin typeface="Courier New"/>
                <a:cs typeface="Courier New"/>
              </a:rPr>
              <a:t>cceeeggeggghhhhbghhhhhhhhhhfhhhhhhhfhhhhhhhffhhhffhhhfffgghhgg</a:t>
            </a:r>
            <a:r>
              <a:rPr lang="en-US" sz="1000" dirty="0">
                <a:latin typeface="Courier New"/>
                <a:cs typeface="Courier New"/>
              </a:rPr>
              <a:t>\</a:t>
            </a:r>
            <a:r>
              <a:rPr lang="en-US" sz="1000" dirty="0" err="1">
                <a:latin typeface="Courier New"/>
                <a:cs typeface="Courier New"/>
              </a:rPr>
              <a:t>Z^ddeeeedbdbdcacbabcbcccbbbcc^abbc</a:t>
            </a:r>
            <a:r>
              <a:rPr lang="en-US" sz="1000" dirty="0">
                <a:latin typeface="Courier New"/>
                <a:cs typeface="Courier New"/>
              </a:rPr>
              <a:t>]   NH:i:1  HI:i:1  AS:i:194        nM:i:0</a:t>
            </a:r>
          </a:p>
          <a:p>
            <a:r>
              <a:rPr lang="en-US" sz="1000" dirty="0">
                <a:latin typeface="Courier New"/>
                <a:cs typeface="Courier New"/>
              </a:rPr>
              <a:t>HWI-ST1018:7:1101:1648:2188#0   147     chr1    115275321       255     101M    =       115275270       -152    AAACCTAACATGGTCACCTTCCAGCAGGGTCACCTTGGATTTCGTATCTTTGTCTCCAAAGGGAAGTTCTTTAGGGATCACAAAGTCNANTTTGNTNNGTC   BBccbdccccccccbbcccccddcddeeeeccggggghihiiiiifhihfgiiihhhhihhihiiiihhiihiiiiihihhihgd]</a:t>
            </a:r>
            <a:r>
              <a:rPr lang="en-US" sz="1000" dirty="0" err="1">
                <a:latin typeface="Courier New"/>
                <a:cs typeface="Courier New"/>
              </a:rPr>
              <a:t>RBRBec</a:t>
            </a:r>
            <a:r>
              <a:rPr lang="en-US" sz="1000" dirty="0">
                <a:latin typeface="Courier New"/>
                <a:cs typeface="Courier New"/>
              </a:rPr>
              <a:t>]</a:t>
            </a:r>
            <a:r>
              <a:rPr lang="en-US" sz="1000" dirty="0" err="1">
                <a:latin typeface="Courier New"/>
                <a:cs typeface="Courier New"/>
              </a:rPr>
              <a:t>QBQBBbbb</a:t>
            </a:r>
            <a:r>
              <a:rPr lang="en-US" sz="1000" dirty="0">
                <a:latin typeface="Courier New"/>
                <a:cs typeface="Courier New"/>
              </a:rPr>
              <a:t>   NH:i:1  HI:i:1  AS:i:194        nM:i:0</a:t>
            </a:r>
          </a:p>
          <a:p>
            <a:r>
              <a:rPr lang="en-US" sz="1000" dirty="0">
                <a:latin typeface="Courier New"/>
                <a:cs typeface="Courier New"/>
              </a:rPr>
              <a:t>HWI-ST1018:7:1101:2039:2206#0   99      chr19   14574483        255     1S72M85N28M     =       14574529        232     NCCTTCCGCAACCCTGTCATTGAGAGGATTCCTCGGCTCCGACGGCAGAAGAAAATTTTCTCCAAGCAGCAAGGGAAGGCGTTCCAGCGTGCTAGGCAGAT   BP\cceeefgggghhighiiiiiiiiihhhiiiiihiiiiiiihiggeeedddddbbbcccbbccb^[`</a:t>
            </a:r>
            <a:r>
              <a:rPr lang="en-US" sz="1000" dirty="0" err="1">
                <a:latin typeface="Courier New"/>
                <a:cs typeface="Courier New"/>
              </a:rPr>
              <a:t>aaccccccccccX</a:t>
            </a:r>
            <a:r>
              <a:rPr lang="en-US" sz="1000" dirty="0">
                <a:latin typeface="Courier New"/>
                <a:cs typeface="Courier New"/>
              </a:rPr>
              <a:t>]</a:t>
            </a:r>
            <a:r>
              <a:rPr lang="en-US" sz="1000" dirty="0" err="1">
                <a:latin typeface="Courier New"/>
                <a:cs typeface="Courier New"/>
              </a:rPr>
              <a:t>accccc^acc</a:t>
            </a:r>
            <a:r>
              <a:rPr lang="en-US" sz="1000" dirty="0">
                <a:latin typeface="Courier New"/>
                <a:cs typeface="Courier New"/>
              </a:rPr>
              <a:t>]</a:t>
            </a:r>
            <a:r>
              <a:rPr lang="en-US" sz="1000" dirty="0" err="1">
                <a:latin typeface="Courier New"/>
                <a:cs typeface="Courier New"/>
              </a:rPr>
              <a:t>bc^b_a</a:t>
            </a:r>
            <a:r>
              <a:rPr lang="en-US" sz="1000" dirty="0">
                <a:latin typeface="Courier New"/>
                <a:cs typeface="Courier New"/>
              </a:rPr>
              <a:t>]   NH:i:1  HI:i:1  AS:i:203        nM:i:0  XS:A:+</a:t>
            </a:r>
          </a:p>
          <a:p>
            <a:r>
              <a:rPr lang="en-US" sz="1000" dirty="0">
                <a:latin typeface="Courier New"/>
                <a:cs typeface="Courier New"/>
              </a:rPr>
              <a:t>HWI-ST1018:7:1101:2039:2206#0   147     chr19   14574529        255     26M85N75M       =       14574483        -232    GAAGAAAATTTTCTCCAAGCAGCAAGGGAAGGCGTTCCAGCGTGCTAGGCAGATGAACATCGATGTCGCCACGTGGGTGCGGCTGCTCCGGAGGCTCATCC   ]ccdcccbbbacbcaccccbcccccccccccbcccaccccccccdd_dddeeeeeeeggggiiiiihihiiiiiiiihiihiiiiiiigfgggeeeeebbb   NH:i:1  HI:i:1  AS:i:203        nM:i:0  XS:A:+</a:t>
            </a:r>
          </a:p>
        </p:txBody>
      </p:sp>
    </p:spTree>
    <p:extLst>
      <p:ext uri="{BB962C8B-B14F-4D97-AF65-F5344CB8AC3E}">
        <p14:creationId xmlns:p14="http://schemas.microsoft.com/office/powerpoint/2010/main" val="29251412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After mapping - </a:t>
            </a:r>
            <a:r>
              <a:rPr lang="en-US" dirty="0" err="1" smtClean="0"/>
              <a:t>RseQC</a:t>
            </a:r>
            <a:r>
              <a:rPr lang="en-US" dirty="0" smtClean="0"/>
              <a:t> package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642883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General sequence QC:</a:t>
            </a:r>
          </a:p>
          <a:p>
            <a:pPr lvl="1"/>
            <a:r>
              <a:rPr lang="en-US" dirty="0" smtClean="0"/>
              <a:t>sequence quality</a:t>
            </a:r>
          </a:p>
          <a:p>
            <a:pPr lvl="1"/>
            <a:r>
              <a:rPr lang="en-US" dirty="0" smtClean="0"/>
              <a:t>nucleotide composition bias</a:t>
            </a:r>
          </a:p>
          <a:p>
            <a:pPr lvl="1"/>
            <a:r>
              <a:rPr lang="en-US" dirty="0" smtClean="0"/>
              <a:t>PCR bias and </a:t>
            </a:r>
          </a:p>
          <a:p>
            <a:pPr lvl="1"/>
            <a:r>
              <a:rPr lang="en-US" dirty="0" smtClean="0"/>
              <a:t>GC bias</a:t>
            </a:r>
          </a:p>
          <a:p>
            <a:r>
              <a:rPr lang="en-US" dirty="0" smtClean="0"/>
              <a:t>RNA-</a:t>
            </a:r>
            <a:r>
              <a:rPr lang="en-US" dirty="0" err="1" smtClean="0"/>
              <a:t>seq</a:t>
            </a:r>
            <a:r>
              <a:rPr lang="en-US" dirty="0" smtClean="0"/>
              <a:t> specific QC:</a:t>
            </a:r>
          </a:p>
          <a:p>
            <a:pPr lvl="1"/>
            <a:r>
              <a:rPr lang="en-US" dirty="0" smtClean="0"/>
              <a:t>evaluate sequencing saturation</a:t>
            </a:r>
          </a:p>
          <a:p>
            <a:pPr lvl="1"/>
            <a:r>
              <a:rPr lang="en-US" dirty="0" smtClean="0"/>
              <a:t>mapped reads distribution</a:t>
            </a:r>
          </a:p>
          <a:p>
            <a:pPr lvl="1"/>
            <a:r>
              <a:rPr lang="en-US" dirty="0" smtClean="0"/>
              <a:t>coverage uniformity</a:t>
            </a:r>
          </a:p>
          <a:p>
            <a:pPr lvl="1"/>
            <a:r>
              <a:rPr lang="en-US" dirty="0" smtClean="0"/>
              <a:t>strand specificity</a:t>
            </a:r>
          </a:p>
          <a:p>
            <a:pPr lvl="1"/>
            <a:r>
              <a:rPr lang="en-US" dirty="0" smtClean="0"/>
              <a:t>Etc..</a:t>
            </a:r>
          </a:p>
          <a:p>
            <a:r>
              <a:rPr lang="en-US" dirty="0" smtClean="0"/>
              <a:t>Some tools for file manipulations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</a:rPr>
              <a:t>http://</a:t>
            </a:r>
            <a:r>
              <a:rPr lang="en-US" dirty="0" err="1">
                <a:solidFill>
                  <a:srgbClr val="0000FF"/>
                </a:solidFill>
              </a:rPr>
              <a:t>rseqc.sourceforge.net</a:t>
            </a:r>
            <a:r>
              <a:rPr lang="en-US" dirty="0">
                <a:solidFill>
                  <a:srgbClr val="0000FF"/>
                </a:solidFill>
              </a:rPr>
              <a:t>/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382502" y="1417638"/>
            <a:ext cx="4761498" cy="2031325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Courier"/>
                <a:cs typeface="Courier"/>
              </a:rPr>
              <a:t>Code</a:t>
            </a:r>
          </a:p>
          <a:p>
            <a:r>
              <a:rPr lang="en-US" dirty="0" smtClean="0">
                <a:solidFill>
                  <a:srgbClr val="0000FF"/>
                </a:solidFill>
                <a:latin typeface="Courier"/>
                <a:cs typeface="Courier"/>
              </a:rPr>
              <a:t>$ module </a:t>
            </a:r>
            <a:r>
              <a:rPr lang="en-US" dirty="0">
                <a:solidFill>
                  <a:srgbClr val="0000FF"/>
                </a:solidFill>
                <a:latin typeface="Courier"/>
                <a:cs typeface="Courier"/>
              </a:rPr>
              <a:t>load </a:t>
            </a:r>
            <a:r>
              <a:rPr lang="en-US" dirty="0" err="1">
                <a:solidFill>
                  <a:srgbClr val="0000FF"/>
                </a:solidFill>
                <a:latin typeface="Courier"/>
                <a:cs typeface="Courier"/>
              </a:rPr>
              <a:t>bioinfo</a:t>
            </a:r>
            <a:r>
              <a:rPr lang="en-US" dirty="0">
                <a:solidFill>
                  <a:srgbClr val="0000FF"/>
                </a:solidFill>
                <a:latin typeface="Courier"/>
                <a:cs typeface="Courier"/>
              </a:rPr>
              <a:t>-</a:t>
            </a:r>
            <a:r>
              <a:rPr lang="en-US" dirty="0" smtClean="0">
                <a:solidFill>
                  <a:srgbClr val="0000FF"/>
                </a:solidFill>
                <a:latin typeface="Courier"/>
                <a:cs typeface="Courier"/>
              </a:rPr>
              <a:t>tools</a:t>
            </a:r>
          </a:p>
          <a:p>
            <a:r>
              <a:rPr lang="en-US" dirty="0" smtClean="0">
                <a:solidFill>
                  <a:srgbClr val="0000FF"/>
                </a:solidFill>
                <a:latin typeface="Courier"/>
                <a:cs typeface="Courier"/>
              </a:rPr>
              <a:t>$ module </a:t>
            </a:r>
            <a:r>
              <a:rPr lang="en-US" dirty="0">
                <a:solidFill>
                  <a:srgbClr val="0000FF"/>
                </a:solidFill>
                <a:latin typeface="Courier"/>
                <a:cs typeface="Courier"/>
              </a:rPr>
              <a:t>load rseqc/</a:t>
            </a:r>
            <a:r>
              <a:rPr lang="en-US" dirty="0" smtClean="0">
                <a:solidFill>
                  <a:srgbClr val="0000FF"/>
                </a:solidFill>
                <a:latin typeface="Courier"/>
                <a:cs typeface="Courier"/>
              </a:rPr>
              <a:t>2.4</a:t>
            </a:r>
          </a:p>
          <a:p>
            <a:endParaRPr lang="en-US" dirty="0" smtClean="0">
              <a:solidFill>
                <a:srgbClr val="0000FF"/>
              </a:solidFill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$ </a:t>
            </a:r>
            <a:r>
              <a:rPr lang="en-US" dirty="0" err="1">
                <a:latin typeface="Courier"/>
                <a:cs typeface="Courier"/>
              </a:rPr>
              <a:t>geneBody_coverage.py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smtClean="0">
                <a:latin typeface="Courier"/>
                <a:cs typeface="Courier"/>
              </a:rPr>
              <a:t>–r ref.bed12 –</a:t>
            </a:r>
            <a:r>
              <a:rPr lang="en-US" dirty="0" err="1" smtClean="0">
                <a:latin typeface="Courier"/>
                <a:cs typeface="Courier"/>
              </a:rPr>
              <a:t>i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err="1" smtClean="0">
                <a:latin typeface="Courier"/>
                <a:cs typeface="Courier"/>
              </a:rPr>
              <a:t>mappedReads.bam</a:t>
            </a:r>
            <a:r>
              <a:rPr lang="en-US" dirty="0" smtClean="0">
                <a:latin typeface="Courier"/>
                <a:cs typeface="Courier"/>
              </a:rPr>
              <a:t> -o </a:t>
            </a:r>
          </a:p>
          <a:p>
            <a:r>
              <a:rPr lang="en-US" dirty="0" err="1" smtClean="0">
                <a:latin typeface="Courier"/>
                <a:cs typeface="Courier"/>
              </a:rPr>
              <a:t>genecoverage</a:t>
            </a:r>
            <a:endParaRPr lang="en-US" dirty="0" smtClean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Soft clipping - </a:t>
            </a:r>
            <a:r>
              <a:rPr lang="en-US" dirty="0" err="1" smtClean="0"/>
              <a:t>clipping_profile.py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9511" y="1159149"/>
            <a:ext cx="48768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2079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Gene coverage - </a:t>
            </a:r>
            <a:r>
              <a:rPr lang="en-US" dirty="0" err="1" smtClean="0"/>
              <a:t>geneBody_coverage.py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 degraded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Degraded</a:t>
            </a:r>
            <a:endParaRPr lang="en-US" dirty="0"/>
          </a:p>
        </p:txBody>
      </p:sp>
      <p:pic>
        <p:nvPicPr>
          <p:cNvPr id="12" name="Content Placeholder 11" descr="Sample_Cr79_29_extra1_F.Tophat.out.accepted_hits.bam.txt.geneBodyCoverage.pdf"/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9" b="1119"/>
          <a:stretch>
            <a:fillRect/>
          </a:stretch>
        </p:blipFill>
        <p:spPr/>
      </p:pic>
      <p:pic>
        <p:nvPicPr>
          <p:cNvPr id="11" name="Content Placeholder 10" descr="Sample_Cg8f_KS1_F.Tophat.out.accepted_hits.bam.txt.geneBodyCoverage.pdf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0" b="1100"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2593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9345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Distance between PE-reads - </a:t>
            </a:r>
            <a:r>
              <a:rPr lang="en-US" dirty="0" err="1" smtClean="0"/>
              <a:t>inner_distance.py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2678" y="1436420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9520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Where in the genome do your reads map?  - </a:t>
            </a:r>
            <a:r>
              <a:rPr lang="en-US" dirty="0" err="1" smtClean="0"/>
              <a:t>read_distribution.py</a:t>
            </a:r>
            <a:endParaRPr lang="en-US" dirty="0"/>
          </a:p>
        </p:txBody>
      </p:sp>
      <p:pic>
        <p:nvPicPr>
          <p:cNvPr id="4" name="Picture 3" descr="Screen Shot 2014-10-28 at 11.14.4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900" y="2053839"/>
            <a:ext cx="54102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1950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77556"/>
          </a:xfrm>
        </p:spPr>
        <p:txBody>
          <a:bodyPr>
            <a:noAutofit/>
          </a:bodyPr>
          <a:lstStyle/>
          <a:p>
            <a:r>
              <a:rPr lang="en-US" sz="2800" dirty="0" smtClean="0"/>
              <a:t>Known and novel splice junctions – </a:t>
            </a:r>
            <a:r>
              <a:rPr lang="en-US" sz="2800" dirty="0" err="1" smtClean="0"/>
              <a:t>junction_saturation.py</a:t>
            </a:r>
            <a:r>
              <a:rPr lang="en-US" sz="2800" dirty="0" smtClean="0"/>
              <a:t> or </a:t>
            </a:r>
            <a:r>
              <a:rPr lang="en-US" sz="2800" dirty="0" err="1" smtClean="0"/>
              <a:t>junction_annotation.py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8883" y="1463254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1552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80783"/>
          </a:xfrm>
        </p:spPr>
        <p:txBody>
          <a:bodyPr>
            <a:noAutofit/>
          </a:bodyPr>
          <a:lstStyle/>
          <a:p>
            <a:r>
              <a:rPr lang="en-US" sz="2800" dirty="0" smtClean="0"/>
              <a:t>Gene </a:t>
            </a:r>
            <a:r>
              <a:rPr lang="en-US" sz="2800" dirty="0"/>
              <a:t>detection subsampling - </a:t>
            </a:r>
            <a:r>
              <a:rPr lang="en-US" sz="2800" dirty="0" err="1" smtClean="0"/>
              <a:t>RPKM_saturation.py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smtClean="0"/>
              <a:t>How deep do you need to sequence?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1034" y="1239485"/>
            <a:ext cx="4796692" cy="4767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1814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could go wrong?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1417639"/>
            <a:ext cx="8229600" cy="4619728"/>
          </a:xfrm>
        </p:spPr>
        <p:txBody>
          <a:bodyPr>
            <a:normAutofit fontScale="55000" lnSpcReduction="20000"/>
          </a:bodyPr>
          <a:lstStyle/>
          <a:p>
            <a:r>
              <a:rPr lang="en-US" dirty="0" smtClean="0"/>
              <a:t>RNA quality:</a:t>
            </a:r>
          </a:p>
          <a:p>
            <a:pPr lvl="1"/>
            <a:r>
              <a:rPr lang="en-US" dirty="0" smtClean="0"/>
              <a:t>Degradation</a:t>
            </a:r>
          </a:p>
          <a:p>
            <a:pPr lvl="1"/>
            <a:r>
              <a:rPr lang="en-US" dirty="0" smtClean="0"/>
              <a:t>Contaminations (pathogens or other sources)</a:t>
            </a:r>
          </a:p>
          <a:p>
            <a:pPr lvl="1"/>
            <a:r>
              <a:rPr lang="en-US" dirty="0" smtClean="0"/>
              <a:t>GC-bias</a:t>
            </a:r>
          </a:p>
          <a:p>
            <a:pPr lvl="1"/>
            <a:r>
              <a:rPr lang="en-US" dirty="0" smtClean="0"/>
              <a:t>Nuclear </a:t>
            </a:r>
            <a:r>
              <a:rPr lang="en-US" dirty="0" err="1" smtClean="0"/>
              <a:t>vs</a:t>
            </a:r>
            <a:r>
              <a:rPr lang="en-US" dirty="0" smtClean="0"/>
              <a:t> </a:t>
            </a:r>
            <a:r>
              <a:rPr lang="en-US" dirty="0" err="1" smtClean="0"/>
              <a:t>organellar</a:t>
            </a:r>
            <a:r>
              <a:rPr lang="en-US" dirty="0" smtClean="0"/>
              <a:t> reads</a:t>
            </a:r>
          </a:p>
          <a:p>
            <a:r>
              <a:rPr lang="en-US" dirty="0" smtClean="0"/>
              <a:t>Library prep:</a:t>
            </a:r>
          </a:p>
          <a:p>
            <a:pPr lvl="1"/>
            <a:r>
              <a:rPr lang="en-US" dirty="0" smtClean="0"/>
              <a:t>Failed reactions</a:t>
            </a:r>
          </a:p>
          <a:p>
            <a:pPr lvl="1"/>
            <a:r>
              <a:rPr lang="en-US" dirty="0" smtClean="0"/>
              <a:t>RNA / Adapter ratios – primer dimers</a:t>
            </a:r>
          </a:p>
          <a:p>
            <a:pPr lvl="1"/>
            <a:r>
              <a:rPr lang="en-US" dirty="0" smtClean="0"/>
              <a:t>Clonal duplicates</a:t>
            </a:r>
          </a:p>
          <a:p>
            <a:pPr lvl="1"/>
            <a:r>
              <a:rPr lang="en-US" dirty="0" smtClean="0"/>
              <a:t>Chimeric reads</a:t>
            </a:r>
          </a:p>
          <a:p>
            <a:pPr lvl="1"/>
            <a:r>
              <a:rPr lang="en-US" dirty="0" smtClean="0"/>
              <a:t>Contaminations</a:t>
            </a:r>
          </a:p>
          <a:p>
            <a:r>
              <a:rPr lang="en-US" dirty="0" smtClean="0"/>
              <a:t>Sequencing:</a:t>
            </a:r>
          </a:p>
          <a:p>
            <a:pPr lvl="1"/>
            <a:r>
              <a:rPr lang="en-US" dirty="0" smtClean="0"/>
              <a:t>Base calling errors </a:t>
            </a:r>
          </a:p>
          <a:p>
            <a:pPr lvl="1"/>
            <a:r>
              <a:rPr lang="en-US" dirty="0" smtClean="0"/>
              <a:t>Uncalled bases </a:t>
            </a:r>
          </a:p>
          <a:p>
            <a:pPr lvl="1"/>
            <a:r>
              <a:rPr lang="en-US" dirty="0" smtClean="0"/>
              <a:t>Low quality bases (3’ end) </a:t>
            </a:r>
          </a:p>
          <a:p>
            <a:pPr lvl="1"/>
            <a:r>
              <a:rPr lang="en-US" dirty="0" smtClean="0"/>
              <a:t>Contaminations</a:t>
            </a:r>
          </a:p>
          <a:p>
            <a:pPr lvl="1"/>
            <a:r>
              <a:rPr lang="en-US" dirty="0" smtClean="0"/>
              <a:t>Sequence complexity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909402" y="1716950"/>
            <a:ext cx="4006074" cy="9172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909402" y="2904224"/>
            <a:ext cx="3661128" cy="108631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91245" y="4342377"/>
            <a:ext cx="3661128" cy="108631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7180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Bad </a:t>
            </a:r>
            <a:r>
              <a:rPr lang="en-US" dirty="0" err="1" smtClean="0"/>
              <a:t>RseQC</a:t>
            </a:r>
            <a:r>
              <a:rPr lang="en-US" dirty="0" smtClean="0"/>
              <a:t> output – what to do?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</a:t>
            </a:r>
            <a:r>
              <a:rPr lang="en-US" dirty="0" smtClean="0"/>
              <a:t>ry </a:t>
            </a:r>
            <a:r>
              <a:rPr lang="en-US" dirty="0"/>
              <a:t>to figure </a:t>
            </a:r>
            <a:r>
              <a:rPr lang="en-US" dirty="0" smtClean="0"/>
              <a:t>out what went wrong. </a:t>
            </a:r>
            <a:endParaRPr lang="en-US" dirty="0"/>
          </a:p>
          <a:p>
            <a:pPr lvl="1"/>
            <a:r>
              <a:rPr lang="en-US" dirty="0"/>
              <a:t>Redo library prep controlling for possible errors</a:t>
            </a:r>
          </a:p>
          <a:p>
            <a:pPr lvl="1"/>
            <a:r>
              <a:rPr lang="en-US" dirty="0" smtClean="0"/>
              <a:t>Is </a:t>
            </a:r>
            <a:r>
              <a:rPr lang="en-US" dirty="0"/>
              <a:t>it equal for all samples?</a:t>
            </a:r>
          </a:p>
          <a:p>
            <a:pPr lvl="1"/>
            <a:r>
              <a:rPr lang="en-US" dirty="0"/>
              <a:t>Could it introduce any bias in the data</a:t>
            </a:r>
            <a:r>
              <a:rPr lang="en-US" dirty="0" smtClean="0"/>
              <a:t>?</a:t>
            </a:r>
          </a:p>
          <a:p>
            <a:r>
              <a:rPr lang="en-US" dirty="0" smtClean="0"/>
              <a:t>RNA-degradation in some samples</a:t>
            </a:r>
          </a:p>
          <a:p>
            <a:pPr lvl="1"/>
            <a:r>
              <a:rPr lang="en-US" dirty="0" smtClean="0"/>
              <a:t>Possible to use a region at 3’ end for expression estimates.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17804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6099"/>
          </a:xfrm>
        </p:spPr>
        <p:txBody>
          <a:bodyPr/>
          <a:lstStyle/>
          <a:p>
            <a:r>
              <a:rPr lang="en-US" dirty="0" err="1" smtClean="0"/>
              <a:t>MultiQC</a:t>
            </a:r>
            <a:r>
              <a:rPr lang="en-US" dirty="0" smtClean="0"/>
              <a:t> – summary of QC stats</a:t>
            </a:r>
            <a:endParaRPr lang="en-US" dirty="0"/>
          </a:p>
        </p:txBody>
      </p:sp>
      <p:pic>
        <p:nvPicPr>
          <p:cNvPr id="6" name="Picture 5" descr="Screen Shot 2016-10-25 at 13.14.1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223" y="1231758"/>
            <a:ext cx="7224026" cy="459230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754932" y="6182749"/>
            <a:ext cx="2330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hlinkClick r:id="rId3"/>
              </a:rPr>
              <a:t> ( http</a:t>
            </a:r>
            <a:r>
              <a:rPr lang="en-US" dirty="0">
                <a:hlinkClick r:id="rId3"/>
              </a:rPr>
              <a:t>://multiqc.info</a:t>
            </a:r>
            <a:r>
              <a:rPr lang="en-US" dirty="0" smtClean="0">
                <a:hlinkClick r:id="rId3"/>
              </a:rPr>
              <a:t>/</a:t>
            </a:r>
            <a:r>
              <a:rPr lang="en-US" dirty="0" smtClean="0"/>
              <a:t> )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-6566" y="5413105"/>
            <a:ext cx="4761498" cy="1477328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Courier"/>
                <a:cs typeface="Courier"/>
              </a:rPr>
              <a:t>Code</a:t>
            </a:r>
          </a:p>
          <a:p>
            <a:r>
              <a:rPr lang="en-US" dirty="0" smtClean="0">
                <a:solidFill>
                  <a:srgbClr val="0000FF"/>
                </a:solidFill>
                <a:latin typeface="Courier"/>
                <a:cs typeface="Courier"/>
              </a:rPr>
              <a:t>$ module </a:t>
            </a:r>
            <a:r>
              <a:rPr lang="en-US" dirty="0">
                <a:solidFill>
                  <a:srgbClr val="0000FF"/>
                </a:solidFill>
                <a:latin typeface="Courier"/>
                <a:cs typeface="Courier"/>
              </a:rPr>
              <a:t>load </a:t>
            </a:r>
            <a:r>
              <a:rPr lang="en-US" dirty="0" err="1">
                <a:solidFill>
                  <a:srgbClr val="0000FF"/>
                </a:solidFill>
                <a:latin typeface="Courier"/>
                <a:cs typeface="Courier"/>
              </a:rPr>
              <a:t>bioinfo</a:t>
            </a:r>
            <a:r>
              <a:rPr lang="en-US" dirty="0">
                <a:solidFill>
                  <a:srgbClr val="0000FF"/>
                </a:solidFill>
                <a:latin typeface="Courier"/>
                <a:cs typeface="Courier"/>
              </a:rPr>
              <a:t>-</a:t>
            </a:r>
            <a:r>
              <a:rPr lang="en-US" dirty="0" smtClean="0">
                <a:solidFill>
                  <a:srgbClr val="0000FF"/>
                </a:solidFill>
                <a:latin typeface="Courier"/>
                <a:cs typeface="Courier"/>
              </a:rPr>
              <a:t>tools</a:t>
            </a:r>
          </a:p>
          <a:p>
            <a:r>
              <a:rPr lang="en-US" dirty="0" smtClean="0">
                <a:solidFill>
                  <a:srgbClr val="0000FF"/>
                </a:solidFill>
                <a:latin typeface="Courier"/>
                <a:cs typeface="Courier"/>
              </a:rPr>
              <a:t>$ module load </a:t>
            </a:r>
            <a:r>
              <a:rPr lang="en-US" dirty="0" err="1" smtClean="0">
                <a:solidFill>
                  <a:srgbClr val="0000FF"/>
                </a:solidFill>
                <a:latin typeface="Courier"/>
                <a:cs typeface="Courier"/>
              </a:rPr>
              <a:t>MultiQC</a:t>
            </a:r>
            <a:endParaRPr lang="en-US" dirty="0" smtClean="0">
              <a:solidFill>
                <a:srgbClr val="0000FF"/>
              </a:solidFill>
              <a:latin typeface="Courier"/>
              <a:cs typeface="Courier"/>
            </a:endParaRPr>
          </a:p>
          <a:p>
            <a:r>
              <a:rPr lang="en-US" dirty="0" smtClean="0">
                <a:latin typeface="Courier"/>
                <a:cs typeface="Courier"/>
              </a:rPr>
              <a:t>$ </a:t>
            </a:r>
            <a:r>
              <a:rPr lang="en-US" dirty="0" err="1" smtClean="0">
                <a:latin typeface="Courier"/>
                <a:cs typeface="Courier"/>
              </a:rPr>
              <a:t>multiqc</a:t>
            </a:r>
            <a:r>
              <a:rPr lang="en-US" dirty="0" smtClean="0">
                <a:latin typeface="Courier"/>
                <a:cs typeface="Courier"/>
              </a:rPr>
              <a:t> .</a:t>
            </a:r>
          </a:p>
          <a:p>
            <a:endParaRPr lang="en-US" dirty="0" smtClean="0">
              <a:solidFill>
                <a:srgbClr val="0000FF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25781252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466288" y="2645404"/>
            <a:ext cx="1715207" cy="58477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Reads</a:t>
            </a:r>
            <a:endParaRPr lang="en-US" sz="3200" dirty="0"/>
          </a:p>
        </p:txBody>
      </p:sp>
      <p:sp>
        <p:nvSpPr>
          <p:cNvPr id="18" name="TextBox 17"/>
          <p:cNvSpPr txBox="1"/>
          <p:nvPr/>
        </p:nvSpPr>
        <p:spPr>
          <a:xfrm>
            <a:off x="2917199" y="3861114"/>
            <a:ext cx="2049924" cy="58477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Reference</a:t>
            </a:r>
            <a:endParaRPr lang="en-US" sz="3200" dirty="0"/>
          </a:p>
        </p:txBody>
      </p:sp>
      <p:sp>
        <p:nvSpPr>
          <p:cNvPr id="19" name="TextBox 18"/>
          <p:cNvSpPr txBox="1"/>
          <p:nvPr/>
        </p:nvSpPr>
        <p:spPr>
          <a:xfrm>
            <a:off x="2866609" y="2645404"/>
            <a:ext cx="2151105" cy="58477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Mapping</a:t>
            </a:r>
            <a:endParaRPr lang="en-US" sz="3200" dirty="0"/>
          </a:p>
        </p:txBody>
      </p:sp>
      <p:cxnSp>
        <p:nvCxnSpPr>
          <p:cNvPr id="20" name="Straight Arrow Connector 19"/>
          <p:cNvCxnSpPr>
            <a:stCxn id="18" idx="0"/>
            <a:endCxn id="19" idx="2"/>
          </p:cNvCxnSpPr>
          <p:nvPr/>
        </p:nvCxnSpPr>
        <p:spPr>
          <a:xfrm flipV="1">
            <a:off x="3942161" y="3230180"/>
            <a:ext cx="1" cy="63093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7" idx="3"/>
            <a:endCxn id="19" idx="1"/>
          </p:cNvCxnSpPr>
          <p:nvPr/>
        </p:nvCxnSpPr>
        <p:spPr>
          <a:xfrm>
            <a:off x="2181495" y="2937792"/>
            <a:ext cx="68511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5914190" y="2636606"/>
            <a:ext cx="2677444" cy="58477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Mapped reads</a:t>
            </a:r>
            <a:endParaRPr lang="en-US" sz="3200" dirty="0"/>
          </a:p>
        </p:txBody>
      </p:sp>
      <p:cxnSp>
        <p:nvCxnSpPr>
          <p:cNvPr id="23" name="Straight Arrow Connector 22"/>
          <p:cNvCxnSpPr>
            <a:stCxn id="19" idx="3"/>
            <a:endCxn id="22" idx="1"/>
          </p:cNvCxnSpPr>
          <p:nvPr/>
        </p:nvCxnSpPr>
        <p:spPr>
          <a:xfrm flipV="1">
            <a:off x="5017714" y="2928994"/>
            <a:ext cx="896476" cy="879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3678091" y="2267274"/>
            <a:ext cx="662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STAR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461464" y="4476573"/>
            <a:ext cx="11897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genome.fa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6395234" y="2267274"/>
            <a:ext cx="1995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mappedReads.bam</a:t>
            </a:r>
            <a:endParaRPr lang="en-US" dirty="0" smtClean="0"/>
          </a:p>
        </p:txBody>
      </p:sp>
      <p:sp>
        <p:nvSpPr>
          <p:cNvPr id="27" name="TextBox 26"/>
          <p:cNvSpPr txBox="1"/>
          <p:nvPr/>
        </p:nvSpPr>
        <p:spPr>
          <a:xfrm>
            <a:off x="590396" y="2267274"/>
            <a:ext cx="1492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reads.fastq.gz</a:t>
            </a:r>
            <a:endParaRPr lang="en-US" dirty="0"/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7237321" y="3238978"/>
            <a:ext cx="0" cy="11703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6090783" y="4443479"/>
            <a:ext cx="2299596" cy="107721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Gene expression</a:t>
            </a:r>
            <a:endParaRPr lang="en-US" sz="3200" dirty="0"/>
          </a:p>
        </p:txBody>
      </p:sp>
      <p:sp>
        <p:nvSpPr>
          <p:cNvPr id="30" name="TextBox 29"/>
          <p:cNvSpPr txBox="1"/>
          <p:nvPr/>
        </p:nvSpPr>
        <p:spPr>
          <a:xfrm>
            <a:off x="7401923" y="3475165"/>
            <a:ext cx="18295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Gene annotation:</a:t>
            </a:r>
          </a:p>
          <a:p>
            <a:r>
              <a:rPr lang="en-US" dirty="0" err="1"/>
              <a:t>r</a:t>
            </a:r>
            <a:r>
              <a:rPr lang="en-US" dirty="0" err="1" smtClean="0"/>
              <a:t>ef.bed</a:t>
            </a:r>
            <a:r>
              <a:rPr lang="en-US" dirty="0" smtClean="0"/>
              <a:t> / </a:t>
            </a:r>
            <a:r>
              <a:rPr lang="en-US" dirty="0" err="1" smtClean="0"/>
              <a:t>ref.gtf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2965188" y="5087270"/>
            <a:ext cx="2642169" cy="1569660"/>
          </a:xfrm>
          <a:prstGeom prst="rect">
            <a:avLst/>
          </a:prstGeom>
          <a:solidFill>
            <a:srgbClr val="D99694"/>
          </a:solidFill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Outlier detection, sample swaps</a:t>
            </a:r>
            <a:endParaRPr lang="en-US" sz="3200" dirty="0"/>
          </a:p>
        </p:txBody>
      </p:sp>
      <p:cxnSp>
        <p:nvCxnSpPr>
          <p:cNvPr id="38" name="Straight Arrow Connector 37"/>
          <p:cNvCxnSpPr/>
          <p:nvPr/>
        </p:nvCxnSpPr>
        <p:spPr>
          <a:xfrm flipV="1">
            <a:off x="5607358" y="5232383"/>
            <a:ext cx="483425" cy="59919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78467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cap="none" dirty="0" smtClean="0"/>
              <a:t>Sample swaps and outliers can be identified using PCA</a:t>
            </a:r>
            <a:endParaRPr lang="en-US" cap="none" dirty="0"/>
          </a:p>
        </p:txBody>
      </p:sp>
      <p:grpSp>
        <p:nvGrpSpPr>
          <p:cNvPr id="14" name="Group 13"/>
          <p:cNvGrpSpPr/>
          <p:nvPr/>
        </p:nvGrpSpPr>
        <p:grpSpPr>
          <a:xfrm>
            <a:off x="518618" y="36906"/>
            <a:ext cx="4875856" cy="1421081"/>
            <a:chOff x="61418" y="198663"/>
            <a:chExt cx="4875856" cy="1421081"/>
          </a:xfrm>
        </p:grpSpPr>
        <p:grpSp>
          <p:nvGrpSpPr>
            <p:cNvPr id="15" name="Group 14"/>
            <p:cNvGrpSpPr/>
            <p:nvPr/>
          </p:nvGrpSpPr>
          <p:grpSpPr>
            <a:xfrm>
              <a:off x="231787" y="335173"/>
              <a:ext cx="4572916" cy="1122358"/>
              <a:chOff x="231787" y="335173"/>
              <a:chExt cx="4572916" cy="1122358"/>
            </a:xfrm>
            <a:solidFill>
              <a:schemeClr val="bg1"/>
            </a:solidFill>
          </p:grpSpPr>
          <p:sp>
            <p:nvSpPr>
              <p:cNvPr id="19" name="TextBox 18"/>
              <p:cNvSpPr txBox="1"/>
              <p:nvPr/>
            </p:nvSpPr>
            <p:spPr>
              <a:xfrm>
                <a:off x="231787" y="348087"/>
                <a:ext cx="1077044" cy="307777"/>
              </a:xfrm>
              <a:prstGeom prst="rect">
                <a:avLst/>
              </a:prstGeom>
              <a:grpFill/>
              <a:ln>
                <a:solidFill>
                  <a:srgbClr val="FF66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 smtClean="0"/>
                  <a:t>Reads</a:t>
                </a:r>
                <a:endParaRPr lang="en-US" sz="1400" dirty="0"/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1531496" y="1028405"/>
                <a:ext cx="1452499" cy="307777"/>
              </a:xfrm>
              <a:prstGeom prst="rect">
                <a:avLst/>
              </a:prstGeom>
              <a:grpFill/>
              <a:ln>
                <a:solidFill>
                  <a:srgbClr val="FF66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 smtClean="0"/>
                  <a:t>Reference</a:t>
                </a:r>
                <a:endParaRPr lang="en-US" sz="1400" dirty="0"/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1488165" y="348087"/>
                <a:ext cx="1539161" cy="307777"/>
              </a:xfrm>
              <a:prstGeom prst="rect">
                <a:avLst/>
              </a:prstGeom>
              <a:grpFill/>
              <a:ln>
                <a:solidFill>
                  <a:srgbClr val="FF66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 smtClean="0"/>
                  <a:t>Mapping</a:t>
                </a:r>
                <a:endParaRPr lang="en-US" sz="1400" dirty="0"/>
              </a:p>
            </p:txBody>
          </p:sp>
          <p:cxnSp>
            <p:nvCxnSpPr>
              <p:cNvPr id="24" name="Straight Arrow Connector 23"/>
              <p:cNvCxnSpPr>
                <a:stCxn id="22" idx="0"/>
                <a:endCxn id="23" idx="2"/>
              </p:cNvCxnSpPr>
              <p:nvPr/>
            </p:nvCxnSpPr>
            <p:spPr>
              <a:xfrm flipV="1">
                <a:off x="2257746" y="655864"/>
                <a:ext cx="0" cy="372541"/>
              </a:xfrm>
              <a:prstGeom prst="straightConnector1">
                <a:avLst/>
              </a:prstGeom>
              <a:grpFill/>
              <a:ln>
                <a:solidFill>
                  <a:srgbClr val="FF6600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/>
              <p:cNvCxnSpPr>
                <a:stCxn id="19" idx="3"/>
                <a:endCxn id="23" idx="1"/>
              </p:cNvCxnSpPr>
              <p:nvPr/>
            </p:nvCxnSpPr>
            <p:spPr>
              <a:xfrm>
                <a:off x="1308831" y="501976"/>
                <a:ext cx="179334" cy="0"/>
              </a:xfrm>
              <a:prstGeom prst="straightConnector1">
                <a:avLst/>
              </a:prstGeom>
              <a:grpFill/>
              <a:ln>
                <a:solidFill>
                  <a:srgbClr val="FF6600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TextBox 25"/>
              <p:cNvSpPr txBox="1"/>
              <p:nvPr/>
            </p:nvSpPr>
            <p:spPr>
              <a:xfrm>
                <a:off x="3465981" y="335173"/>
                <a:ext cx="1338722" cy="307777"/>
              </a:xfrm>
              <a:prstGeom prst="rect">
                <a:avLst/>
              </a:prstGeom>
              <a:grpFill/>
              <a:ln>
                <a:solidFill>
                  <a:srgbClr val="FF66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 smtClean="0"/>
                  <a:t>Mapped reads</a:t>
                </a:r>
                <a:endParaRPr lang="en-US" sz="1400" dirty="0"/>
              </a:p>
            </p:txBody>
          </p:sp>
          <p:cxnSp>
            <p:nvCxnSpPr>
              <p:cNvPr id="28" name="Straight Arrow Connector 27"/>
              <p:cNvCxnSpPr>
                <a:stCxn id="23" idx="3"/>
                <a:endCxn id="26" idx="1"/>
              </p:cNvCxnSpPr>
              <p:nvPr/>
            </p:nvCxnSpPr>
            <p:spPr>
              <a:xfrm flipV="1">
                <a:off x="3027326" y="489062"/>
                <a:ext cx="438655" cy="12914"/>
              </a:xfrm>
              <a:prstGeom prst="straightConnector1">
                <a:avLst/>
              </a:prstGeom>
              <a:grpFill/>
              <a:ln>
                <a:solidFill>
                  <a:srgbClr val="FF6600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TextBox 29"/>
              <p:cNvSpPr txBox="1"/>
              <p:nvPr/>
            </p:nvSpPr>
            <p:spPr>
              <a:xfrm>
                <a:off x="3514442" y="934311"/>
                <a:ext cx="1290261" cy="523220"/>
              </a:xfrm>
              <a:prstGeom prst="rect">
                <a:avLst/>
              </a:prstGeom>
              <a:grpFill/>
              <a:ln>
                <a:solidFill>
                  <a:srgbClr val="FF66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 smtClean="0"/>
                  <a:t>Expression </a:t>
                </a:r>
              </a:p>
              <a:p>
                <a:pPr algn="ctr"/>
                <a:r>
                  <a:rPr lang="en-US" sz="1400" dirty="0" smtClean="0"/>
                  <a:t>per gene</a:t>
                </a:r>
                <a:endParaRPr lang="en-US" sz="1400" dirty="0"/>
              </a:p>
            </p:txBody>
          </p:sp>
          <p:cxnSp>
            <p:nvCxnSpPr>
              <p:cNvPr id="31" name="Straight Arrow Connector 30"/>
              <p:cNvCxnSpPr>
                <a:stCxn id="26" idx="2"/>
                <a:endCxn id="30" idx="0"/>
              </p:cNvCxnSpPr>
              <p:nvPr/>
            </p:nvCxnSpPr>
            <p:spPr>
              <a:xfrm>
                <a:off x="4135342" y="642950"/>
                <a:ext cx="24231" cy="291361"/>
              </a:xfrm>
              <a:prstGeom prst="straightConnector1">
                <a:avLst/>
              </a:prstGeom>
              <a:grpFill/>
              <a:ln>
                <a:solidFill>
                  <a:srgbClr val="FF6600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" name="Rectangle 16"/>
            <p:cNvSpPr/>
            <p:nvPr/>
          </p:nvSpPr>
          <p:spPr>
            <a:xfrm>
              <a:off x="61418" y="198663"/>
              <a:ext cx="4875856" cy="1421081"/>
            </a:xfrm>
            <a:prstGeom prst="rect">
              <a:avLst/>
            </a:prstGeom>
            <a:noFill/>
            <a:ln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671018" y="189306"/>
            <a:ext cx="4875856" cy="1421081"/>
            <a:chOff x="61418" y="198663"/>
            <a:chExt cx="4875856" cy="1421081"/>
          </a:xfrm>
        </p:grpSpPr>
        <p:grpSp>
          <p:nvGrpSpPr>
            <p:cNvPr id="33" name="Group 32"/>
            <p:cNvGrpSpPr/>
            <p:nvPr/>
          </p:nvGrpSpPr>
          <p:grpSpPr>
            <a:xfrm>
              <a:off x="231787" y="335173"/>
              <a:ext cx="4572916" cy="1122358"/>
              <a:chOff x="231787" y="335173"/>
              <a:chExt cx="4572916" cy="1122358"/>
            </a:xfrm>
            <a:solidFill>
              <a:schemeClr val="bg1"/>
            </a:solidFill>
          </p:grpSpPr>
          <p:sp>
            <p:nvSpPr>
              <p:cNvPr id="35" name="TextBox 34"/>
              <p:cNvSpPr txBox="1"/>
              <p:nvPr/>
            </p:nvSpPr>
            <p:spPr>
              <a:xfrm>
                <a:off x="231787" y="348087"/>
                <a:ext cx="1077044" cy="307777"/>
              </a:xfrm>
              <a:prstGeom prst="rect">
                <a:avLst/>
              </a:prstGeom>
              <a:grpFill/>
              <a:ln>
                <a:solidFill>
                  <a:srgbClr val="FF66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 smtClean="0"/>
                  <a:t>Reads</a:t>
                </a:r>
                <a:endParaRPr lang="en-US" sz="1400" dirty="0"/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1531496" y="1028405"/>
                <a:ext cx="1452499" cy="307777"/>
              </a:xfrm>
              <a:prstGeom prst="rect">
                <a:avLst/>
              </a:prstGeom>
              <a:grpFill/>
              <a:ln>
                <a:solidFill>
                  <a:srgbClr val="FF66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 smtClean="0"/>
                  <a:t>Reference</a:t>
                </a:r>
                <a:endParaRPr lang="en-US" sz="1400" dirty="0"/>
              </a:p>
            </p:txBody>
          </p:sp>
          <p:sp>
            <p:nvSpPr>
              <p:cNvPr id="37" name="TextBox 36"/>
              <p:cNvSpPr txBox="1"/>
              <p:nvPr/>
            </p:nvSpPr>
            <p:spPr>
              <a:xfrm>
                <a:off x="1488165" y="348087"/>
                <a:ext cx="1539161" cy="307777"/>
              </a:xfrm>
              <a:prstGeom prst="rect">
                <a:avLst/>
              </a:prstGeom>
              <a:grpFill/>
              <a:ln>
                <a:solidFill>
                  <a:srgbClr val="FF66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 smtClean="0"/>
                  <a:t>Mapping</a:t>
                </a:r>
                <a:endParaRPr lang="en-US" sz="1400" dirty="0"/>
              </a:p>
            </p:txBody>
          </p:sp>
          <p:cxnSp>
            <p:nvCxnSpPr>
              <p:cNvPr id="38" name="Straight Arrow Connector 37"/>
              <p:cNvCxnSpPr>
                <a:stCxn id="36" idx="0"/>
                <a:endCxn id="37" idx="2"/>
              </p:cNvCxnSpPr>
              <p:nvPr/>
            </p:nvCxnSpPr>
            <p:spPr>
              <a:xfrm flipV="1">
                <a:off x="2257746" y="655864"/>
                <a:ext cx="0" cy="372541"/>
              </a:xfrm>
              <a:prstGeom prst="straightConnector1">
                <a:avLst/>
              </a:prstGeom>
              <a:grpFill/>
              <a:ln>
                <a:solidFill>
                  <a:srgbClr val="FF6600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Arrow Connector 38"/>
              <p:cNvCxnSpPr>
                <a:stCxn id="35" idx="3"/>
                <a:endCxn id="37" idx="1"/>
              </p:cNvCxnSpPr>
              <p:nvPr/>
            </p:nvCxnSpPr>
            <p:spPr>
              <a:xfrm>
                <a:off x="1308831" y="501976"/>
                <a:ext cx="179334" cy="0"/>
              </a:xfrm>
              <a:prstGeom prst="straightConnector1">
                <a:avLst/>
              </a:prstGeom>
              <a:grpFill/>
              <a:ln>
                <a:solidFill>
                  <a:srgbClr val="FF6600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TextBox 39"/>
              <p:cNvSpPr txBox="1"/>
              <p:nvPr/>
            </p:nvSpPr>
            <p:spPr>
              <a:xfrm>
                <a:off x="3465981" y="335173"/>
                <a:ext cx="1338722" cy="307777"/>
              </a:xfrm>
              <a:prstGeom prst="rect">
                <a:avLst/>
              </a:prstGeom>
              <a:grpFill/>
              <a:ln>
                <a:solidFill>
                  <a:srgbClr val="FF66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 smtClean="0"/>
                  <a:t>Mapped reads</a:t>
                </a:r>
                <a:endParaRPr lang="en-US" sz="1400" dirty="0"/>
              </a:p>
            </p:txBody>
          </p:sp>
          <p:cxnSp>
            <p:nvCxnSpPr>
              <p:cNvPr id="41" name="Straight Arrow Connector 40"/>
              <p:cNvCxnSpPr>
                <a:stCxn id="37" idx="3"/>
                <a:endCxn id="40" idx="1"/>
              </p:cNvCxnSpPr>
              <p:nvPr/>
            </p:nvCxnSpPr>
            <p:spPr>
              <a:xfrm flipV="1">
                <a:off x="3027326" y="489062"/>
                <a:ext cx="438655" cy="12914"/>
              </a:xfrm>
              <a:prstGeom prst="straightConnector1">
                <a:avLst/>
              </a:prstGeom>
              <a:grpFill/>
              <a:ln>
                <a:solidFill>
                  <a:srgbClr val="FF6600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" name="TextBox 41"/>
              <p:cNvSpPr txBox="1"/>
              <p:nvPr/>
            </p:nvSpPr>
            <p:spPr>
              <a:xfrm>
                <a:off x="3514442" y="934311"/>
                <a:ext cx="1290261" cy="523220"/>
              </a:xfrm>
              <a:prstGeom prst="rect">
                <a:avLst/>
              </a:prstGeom>
              <a:grpFill/>
              <a:ln>
                <a:solidFill>
                  <a:srgbClr val="FF66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 smtClean="0"/>
                  <a:t>Expression </a:t>
                </a:r>
              </a:p>
              <a:p>
                <a:pPr algn="ctr"/>
                <a:r>
                  <a:rPr lang="en-US" sz="1400" dirty="0" smtClean="0"/>
                  <a:t>per gene</a:t>
                </a:r>
                <a:endParaRPr lang="en-US" sz="1400" dirty="0"/>
              </a:p>
            </p:txBody>
          </p:sp>
          <p:cxnSp>
            <p:nvCxnSpPr>
              <p:cNvPr id="43" name="Straight Arrow Connector 42"/>
              <p:cNvCxnSpPr>
                <a:stCxn id="40" idx="2"/>
                <a:endCxn id="42" idx="0"/>
              </p:cNvCxnSpPr>
              <p:nvPr/>
            </p:nvCxnSpPr>
            <p:spPr>
              <a:xfrm>
                <a:off x="4135342" y="642950"/>
                <a:ext cx="24231" cy="291361"/>
              </a:xfrm>
              <a:prstGeom prst="straightConnector1">
                <a:avLst/>
              </a:prstGeom>
              <a:grpFill/>
              <a:ln>
                <a:solidFill>
                  <a:srgbClr val="FF6600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4" name="Rectangle 33"/>
            <p:cNvSpPr/>
            <p:nvPr/>
          </p:nvSpPr>
          <p:spPr>
            <a:xfrm>
              <a:off x="61418" y="198663"/>
              <a:ext cx="4875856" cy="1421081"/>
            </a:xfrm>
            <a:prstGeom prst="rect">
              <a:avLst/>
            </a:prstGeom>
            <a:noFill/>
            <a:ln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823418" y="341706"/>
            <a:ext cx="4875856" cy="1421081"/>
            <a:chOff x="61418" y="198663"/>
            <a:chExt cx="4875856" cy="1421081"/>
          </a:xfrm>
        </p:grpSpPr>
        <p:grpSp>
          <p:nvGrpSpPr>
            <p:cNvPr id="45" name="Group 44"/>
            <p:cNvGrpSpPr/>
            <p:nvPr/>
          </p:nvGrpSpPr>
          <p:grpSpPr>
            <a:xfrm>
              <a:off x="231787" y="335173"/>
              <a:ext cx="4572916" cy="1122358"/>
              <a:chOff x="231787" y="335173"/>
              <a:chExt cx="4572916" cy="1122358"/>
            </a:xfrm>
            <a:solidFill>
              <a:schemeClr val="bg1"/>
            </a:solidFill>
          </p:grpSpPr>
          <p:sp>
            <p:nvSpPr>
              <p:cNvPr id="47" name="TextBox 46"/>
              <p:cNvSpPr txBox="1"/>
              <p:nvPr/>
            </p:nvSpPr>
            <p:spPr>
              <a:xfrm>
                <a:off x="231787" y="348087"/>
                <a:ext cx="1077044" cy="307777"/>
              </a:xfrm>
              <a:prstGeom prst="rect">
                <a:avLst/>
              </a:prstGeom>
              <a:grpFill/>
              <a:ln>
                <a:solidFill>
                  <a:srgbClr val="FF66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 smtClean="0"/>
                  <a:t>Reads</a:t>
                </a:r>
                <a:endParaRPr lang="en-US" sz="1400" dirty="0"/>
              </a:p>
            </p:txBody>
          </p:sp>
          <p:sp>
            <p:nvSpPr>
              <p:cNvPr id="48" name="TextBox 47"/>
              <p:cNvSpPr txBox="1"/>
              <p:nvPr/>
            </p:nvSpPr>
            <p:spPr>
              <a:xfrm>
                <a:off x="1531496" y="1028405"/>
                <a:ext cx="1452499" cy="307777"/>
              </a:xfrm>
              <a:prstGeom prst="rect">
                <a:avLst/>
              </a:prstGeom>
              <a:grpFill/>
              <a:ln>
                <a:solidFill>
                  <a:srgbClr val="FF66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 smtClean="0"/>
                  <a:t>Reference</a:t>
                </a:r>
                <a:endParaRPr lang="en-US" sz="1400" dirty="0"/>
              </a:p>
            </p:txBody>
          </p:sp>
          <p:sp>
            <p:nvSpPr>
              <p:cNvPr id="49" name="TextBox 48"/>
              <p:cNvSpPr txBox="1"/>
              <p:nvPr/>
            </p:nvSpPr>
            <p:spPr>
              <a:xfrm>
                <a:off x="1488165" y="348087"/>
                <a:ext cx="1539161" cy="307777"/>
              </a:xfrm>
              <a:prstGeom prst="rect">
                <a:avLst/>
              </a:prstGeom>
              <a:grpFill/>
              <a:ln>
                <a:solidFill>
                  <a:srgbClr val="FF66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 smtClean="0"/>
                  <a:t>Mapping</a:t>
                </a:r>
                <a:endParaRPr lang="en-US" sz="1400" dirty="0"/>
              </a:p>
            </p:txBody>
          </p:sp>
          <p:cxnSp>
            <p:nvCxnSpPr>
              <p:cNvPr id="50" name="Straight Arrow Connector 49"/>
              <p:cNvCxnSpPr>
                <a:stCxn id="48" idx="0"/>
                <a:endCxn id="49" idx="2"/>
              </p:cNvCxnSpPr>
              <p:nvPr/>
            </p:nvCxnSpPr>
            <p:spPr>
              <a:xfrm flipV="1">
                <a:off x="2257746" y="655864"/>
                <a:ext cx="0" cy="372541"/>
              </a:xfrm>
              <a:prstGeom prst="straightConnector1">
                <a:avLst/>
              </a:prstGeom>
              <a:grpFill/>
              <a:ln>
                <a:solidFill>
                  <a:srgbClr val="FF6600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Arrow Connector 50"/>
              <p:cNvCxnSpPr>
                <a:stCxn id="47" idx="3"/>
                <a:endCxn id="49" idx="1"/>
              </p:cNvCxnSpPr>
              <p:nvPr/>
            </p:nvCxnSpPr>
            <p:spPr>
              <a:xfrm>
                <a:off x="1308831" y="501976"/>
                <a:ext cx="179334" cy="0"/>
              </a:xfrm>
              <a:prstGeom prst="straightConnector1">
                <a:avLst/>
              </a:prstGeom>
              <a:grpFill/>
              <a:ln>
                <a:solidFill>
                  <a:srgbClr val="FF6600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TextBox 51"/>
              <p:cNvSpPr txBox="1"/>
              <p:nvPr/>
            </p:nvSpPr>
            <p:spPr>
              <a:xfrm>
                <a:off x="3465981" y="335173"/>
                <a:ext cx="1338722" cy="307777"/>
              </a:xfrm>
              <a:prstGeom prst="rect">
                <a:avLst/>
              </a:prstGeom>
              <a:grpFill/>
              <a:ln>
                <a:solidFill>
                  <a:srgbClr val="FF66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 smtClean="0"/>
                  <a:t>Mapped reads</a:t>
                </a:r>
                <a:endParaRPr lang="en-US" sz="1400" dirty="0"/>
              </a:p>
            </p:txBody>
          </p:sp>
          <p:cxnSp>
            <p:nvCxnSpPr>
              <p:cNvPr id="53" name="Straight Arrow Connector 52"/>
              <p:cNvCxnSpPr>
                <a:stCxn id="49" idx="3"/>
                <a:endCxn id="52" idx="1"/>
              </p:cNvCxnSpPr>
              <p:nvPr/>
            </p:nvCxnSpPr>
            <p:spPr>
              <a:xfrm flipV="1">
                <a:off x="3027326" y="489062"/>
                <a:ext cx="438655" cy="12914"/>
              </a:xfrm>
              <a:prstGeom prst="straightConnector1">
                <a:avLst/>
              </a:prstGeom>
              <a:grpFill/>
              <a:ln>
                <a:solidFill>
                  <a:srgbClr val="FF6600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4" name="TextBox 53"/>
              <p:cNvSpPr txBox="1"/>
              <p:nvPr/>
            </p:nvSpPr>
            <p:spPr>
              <a:xfrm>
                <a:off x="3514442" y="934311"/>
                <a:ext cx="1290261" cy="523220"/>
              </a:xfrm>
              <a:prstGeom prst="rect">
                <a:avLst/>
              </a:prstGeom>
              <a:grpFill/>
              <a:ln>
                <a:solidFill>
                  <a:srgbClr val="FF66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 smtClean="0"/>
                  <a:t>Expression </a:t>
                </a:r>
              </a:p>
              <a:p>
                <a:pPr algn="ctr"/>
                <a:r>
                  <a:rPr lang="en-US" sz="1400" dirty="0" smtClean="0"/>
                  <a:t>per gene</a:t>
                </a:r>
                <a:endParaRPr lang="en-US" sz="1400" dirty="0"/>
              </a:p>
            </p:txBody>
          </p:sp>
          <p:cxnSp>
            <p:nvCxnSpPr>
              <p:cNvPr id="55" name="Straight Arrow Connector 54"/>
              <p:cNvCxnSpPr>
                <a:stCxn id="52" idx="2"/>
                <a:endCxn id="54" idx="0"/>
              </p:cNvCxnSpPr>
              <p:nvPr/>
            </p:nvCxnSpPr>
            <p:spPr>
              <a:xfrm>
                <a:off x="4135342" y="642950"/>
                <a:ext cx="24231" cy="291361"/>
              </a:xfrm>
              <a:prstGeom prst="straightConnector1">
                <a:avLst/>
              </a:prstGeom>
              <a:grpFill/>
              <a:ln>
                <a:solidFill>
                  <a:srgbClr val="FF6600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6" name="Rectangle 45"/>
            <p:cNvSpPr/>
            <p:nvPr/>
          </p:nvSpPr>
          <p:spPr>
            <a:xfrm>
              <a:off x="61418" y="198663"/>
              <a:ext cx="4875856" cy="1421081"/>
            </a:xfrm>
            <a:prstGeom prst="rect">
              <a:avLst/>
            </a:prstGeom>
            <a:noFill/>
            <a:ln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628935" y="1803836"/>
            <a:ext cx="4875856" cy="1421081"/>
            <a:chOff x="61418" y="198663"/>
            <a:chExt cx="4875856" cy="1421081"/>
          </a:xfrm>
        </p:grpSpPr>
        <p:grpSp>
          <p:nvGrpSpPr>
            <p:cNvPr id="57" name="Group 56"/>
            <p:cNvGrpSpPr/>
            <p:nvPr/>
          </p:nvGrpSpPr>
          <p:grpSpPr>
            <a:xfrm>
              <a:off x="231787" y="335173"/>
              <a:ext cx="4572916" cy="1122358"/>
              <a:chOff x="231787" y="335173"/>
              <a:chExt cx="4572916" cy="1122358"/>
            </a:xfrm>
            <a:solidFill>
              <a:schemeClr val="bg1"/>
            </a:solidFill>
          </p:grpSpPr>
          <p:sp>
            <p:nvSpPr>
              <p:cNvPr id="59" name="TextBox 58"/>
              <p:cNvSpPr txBox="1"/>
              <p:nvPr/>
            </p:nvSpPr>
            <p:spPr>
              <a:xfrm>
                <a:off x="231787" y="348087"/>
                <a:ext cx="1077044" cy="307777"/>
              </a:xfrm>
              <a:prstGeom prst="rect">
                <a:avLst/>
              </a:prstGeom>
              <a:grpFill/>
              <a:ln>
                <a:solidFill>
                  <a:schemeClr val="tx2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 smtClean="0"/>
                  <a:t>Reads</a:t>
                </a:r>
                <a:endParaRPr lang="en-US" sz="1400" dirty="0"/>
              </a:p>
            </p:txBody>
          </p:sp>
          <p:sp>
            <p:nvSpPr>
              <p:cNvPr id="60" name="TextBox 59"/>
              <p:cNvSpPr txBox="1"/>
              <p:nvPr/>
            </p:nvSpPr>
            <p:spPr>
              <a:xfrm>
                <a:off x="1531496" y="1028405"/>
                <a:ext cx="1452499" cy="307777"/>
              </a:xfrm>
              <a:prstGeom prst="rect">
                <a:avLst/>
              </a:prstGeom>
              <a:grpFill/>
              <a:ln>
                <a:solidFill>
                  <a:schemeClr val="tx2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 smtClean="0"/>
                  <a:t>Reference</a:t>
                </a:r>
                <a:endParaRPr lang="en-US" sz="1400" dirty="0"/>
              </a:p>
            </p:txBody>
          </p:sp>
          <p:sp>
            <p:nvSpPr>
              <p:cNvPr id="61" name="TextBox 60"/>
              <p:cNvSpPr txBox="1"/>
              <p:nvPr/>
            </p:nvSpPr>
            <p:spPr>
              <a:xfrm>
                <a:off x="1488165" y="348087"/>
                <a:ext cx="1539161" cy="307777"/>
              </a:xfrm>
              <a:prstGeom prst="rect">
                <a:avLst/>
              </a:prstGeom>
              <a:grpFill/>
              <a:ln>
                <a:solidFill>
                  <a:schemeClr val="tx2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 smtClean="0"/>
                  <a:t>Mapping</a:t>
                </a:r>
                <a:endParaRPr lang="en-US" sz="1400" dirty="0"/>
              </a:p>
            </p:txBody>
          </p:sp>
          <p:cxnSp>
            <p:nvCxnSpPr>
              <p:cNvPr id="62" name="Straight Arrow Connector 61"/>
              <p:cNvCxnSpPr>
                <a:stCxn id="60" idx="0"/>
                <a:endCxn id="61" idx="2"/>
              </p:cNvCxnSpPr>
              <p:nvPr/>
            </p:nvCxnSpPr>
            <p:spPr>
              <a:xfrm flipV="1">
                <a:off x="2257746" y="655864"/>
                <a:ext cx="0" cy="372541"/>
              </a:xfrm>
              <a:prstGeom prst="straightConnector1">
                <a:avLst/>
              </a:prstGeom>
              <a:grpFill/>
              <a:ln>
                <a:solidFill>
                  <a:schemeClr val="tx2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Arrow Connector 62"/>
              <p:cNvCxnSpPr>
                <a:stCxn id="59" idx="3"/>
                <a:endCxn id="61" idx="1"/>
              </p:cNvCxnSpPr>
              <p:nvPr/>
            </p:nvCxnSpPr>
            <p:spPr>
              <a:xfrm>
                <a:off x="1308831" y="501976"/>
                <a:ext cx="179334" cy="0"/>
              </a:xfrm>
              <a:prstGeom prst="straightConnector1">
                <a:avLst/>
              </a:prstGeom>
              <a:grpFill/>
              <a:ln>
                <a:solidFill>
                  <a:schemeClr val="tx2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4" name="TextBox 63"/>
              <p:cNvSpPr txBox="1"/>
              <p:nvPr/>
            </p:nvSpPr>
            <p:spPr>
              <a:xfrm>
                <a:off x="3465981" y="335173"/>
                <a:ext cx="1338722" cy="307777"/>
              </a:xfrm>
              <a:prstGeom prst="rect">
                <a:avLst/>
              </a:prstGeom>
              <a:grpFill/>
              <a:ln>
                <a:solidFill>
                  <a:schemeClr val="tx2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 smtClean="0"/>
                  <a:t>Mapped reads</a:t>
                </a:r>
                <a:endParaRPr lang="en-US" sz="1400" dirty="0"/>
              </a:p>
            </p:txBody>
          </p:sp>
          <p:cxnSp>
            <p:nvCxnSpPr>
              <p:cNvPr id="65" name="Straight Arrow Connector 64"/>
              <p:cNvCxnSpPr>
                <a:stCxn id="61" idx="3"/>
                <a:endCxn id="64" idx="1"/>
              </p:cNvCxnSpPr>
              <p:nvPr/>
            </p:nvCxnSpPr>
            <p:spPr>
              <a:xfrm flipV="1">
                <a:off x="3027326" y="489062"/>
                <a:ext cx="438655" cy="12914"/>
              </a:xfrm>
              <a:prstGeom prst="straightConnector1">
                <a:avLst/>
              </a:prstGeom>
              <a:grpFill/>
              <a:ln>
                <a:solidFill>
                  <a:schemeClr val="tx2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6" name="TextBox 65"/>
              <p:cNvSpPr txBox="1"/>
              <p:nvPr/>
            </p:nvSpPr>
            <p:spPr>
              <a:xfrm>
                <a:off x="3514442" y="934311"/>
                <a:ext cx="1290261" cy="523220"/>
              </a:xfrm>
              <a:prstGeom prst="rect">
                <a:avLst/>
              </a:prstGeom>
              <a:grpFill/>
              <a:ln>
                <a:solidFill>
                  <a:schemeClr val="tx2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 smtClean="0"/>
                  <a:t>Expression </a:t>
                </a:r>
              </a:p>
              <a:p>
                <a:pPr algn="ctr"/>
                <a:r>
                  <a:rPr lang="en-US" sz="1400" dirty="0" smtClean="0"/>
                  <a:t>per gene</a:t>
                </a:r>
                <a:endParaRPr lang="en-US" sz="1400" dirty="0"/>
              </a:p>
            </p:txBody>
          </p:sp>
          <p:cxnSp>
            <p:nvCxnSpPr>
              <p:cNvPr id="67" name="Straight Arrow Connector 66"/>
              <p:cNvCxnSpPr>
                <a:stCxn id="64" idx="2"/>
                <a:endCxn id="66" idx="0"/>
              </p:cNvCxnSpPr>
              <p:nvPr/>
            </p:nvCxnSpPr>
            <p:spPr>
              <a:xfrm>
                <a:off x="4135342" y="642950"/>
                <a:ext cx="24231" cy="291361"/>
              </a:xfrm>
              <a:prstGeom prst="straightConnector1">
                <a:avLst/>
              </a:prstGeom>
              <a:grpFill/>
              <a:ln>
                <a:solidFill>
                  <a:schemeClr val="tx2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8" name="Rectangle 57"/>
            <p:cNvSpPr/>
            <p:nvPr/>
          </p:nvSpPr>
          <p:spPr>
            <a:xfrm>
              <a:off x="61418" y="198663"/>
              <a:ext cx="4875856" cy="142108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781335" y="1956236"/>
            <a:ext cx="4875856" cy="1421081"/>
            <a:chOff x="61418" y="198663"/>
            <a:chExt cx="4875856" cy="1421081"/>
          </a:xfrm>
        </p:grpSpPr>
        <p:grpSp>
          <p:nvGrpSpPr>
            <p:cNvPr id="69" name="Group 68"/>
            <p:cNvGrpSpPr/>
            <p:nvPr/>
          </p:nvGrpSpPr>
          <p:grpSpPr>
            <a:xfrm>
              <a:off x="231787" y="335173"/>
              <a:ext cx="4572916" cy="1122358"/>
              <a:chOff x="231787" y="335173"/>
              <a:chExt cx="4572916" cy="1122358"/>
            </a:xfrm>
            <a:solidFill>
              <a:schemeClr val="bg1"/>
            </a:solidFill>
          </p:grpSpPr>
          <p:sp>
            <p:nvSpPr>
              <p:cNvPr id="71" name="TextBox 70"/>
              <p:cNvSpPr txBox="1"/>
              <p:nvPr/>
            </p:nvSpPr>
            <p:spPr>
              <a:xfrm>
                <a:off x="231787" y="348087"/>
                <a:ext cx="1077044" cy="307777"/>
              </a:xfrm>
              <a:prstGeom prst="rect">
                <a:avLst/>
              </a:prstGeom>
              <a:grpFill/>
              <a:ln>
                <a:solidFill>
                  <a:schemeClr val="tx2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 smtClean="0"/>
                  <a:t>Reads</a:t>
                </a:r>
                <a:endParaRPr lang="en-US" sz="1400" dirty="0"/>
              </a:p>
            </p:txBody>
          </p:sp>
          <p:sp>
            <p:nvSpPr>
              <p:cNvPr id="72" name="TextBox 71"/>
              <p:cNvSpPr txBox="1"/>
              <p:nvPr/>
            </p:nvSpPr>
            <p:spPr>
              <a:xfrm>
                <a:off x="1531496" y="1028405"/>
                <a:ext cx="1452499" cy="307777"/>
              </a:xfrm>
              <a:prstGeom prst="rect">
                <a:avLst/>
              </a:prstGeom>
              <a:grpFill/>
              <a:ln>
                <a:solidFill>
                  <a:schemeClr val="tx2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 smtClean="0"/>
                  <a:t>Reference</a:t>
                </a:r>
                <a:endParaRPr lang="en-US" sz="1400" dirty="0"/>
              </a:p>
            </p:txBody>
          </p:sp>
          <p:sp>
            <p:nvSpPr>
              <p:cNvPr id="73" name="TextBox 72"/>
              <p:cNvSpPr txBox="1"/>
              <p:nvPr/>
            </p:nvSpPr>
            <p:spPr>
              <a:xfrm>
                <a:off x="1488165" y="348087"/>
                <a:ext cx="1539161" cy="307777"/>
              </a:xfrm>
              <a:prstGeom prst="rect">
                <a:avLst/>
              </a:prstGeom>
              <a:grpFill/>
              <a:ln>
                <a:solidFill>
                  <a:schemeClr val="tx2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 smtClean="0"/>
                  <a:t>Mapping</a:t>
                </a:r>
                <a:endParaRPr lang="en-US" sz="1400" dirty="0"/>
              </a:p>
            </p:txBody>
          </p:sp>
          <p:cxnSp>
            <p:nvCxnSpPr>
              <p:cNvPr id="74" name="Straight Arrow Connector 73"/>
              <p:cNvCxnSpPr>
                <a:stCxn id="72" idx="0"/>
                <a:endCxn id="73" idx="2"/>
              </p:cNvCxnSpPr>
              <p:nvPr/>
            </p:nvCxnSpPr>
            <p:spPr>
              <a:xfrm flipV="1">
                <a:off x="2257746" y="655864"/>
                <a:ext cx="0" cy="372541"/>
              </a:xfrm>
              <a:prstGeom prst="straightConnector1">
                <a:avLst/>
              </a:prstGeom>
              <a:grpFill/>
              <a:ln>
                <a:solidFill>
                  <a:schemeClr val="tx2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Arrow Connector 74"/>
              <p:cNvCxnSpPr>
                <a:stCxn id="71" idx="3"/>
                <a:endCxn id="73" idx="1"/>
              </p:cNvCxnSpPr>
              <p:nvPr/>
            </p:nvCxnSpPr>
            <p:spPr>
              <a:xfrm>
                <a:off x="1308831" y="501976"/>
                <a:ext cx="179334" cy="0"/>
              </a:xfrm>
              <a:prstGeom prst="straightConnector1">
                <a:avLst/>
              </a:prstGeom>
              <a:grpFill/>
              <a:ln>
                <a:solidFill>
                  <a:schemeClr val="tx2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6" name="TextBox 75"/>
              <p:cNvSpPr txBox="1"/>
              <p:nvPr/>
            </p:nvSpPr>
            <p:spPr>
              <a:xfrm>
                <a:off x="3465981" y="335173"/>
                <a:ext cx="1338722" cy="307777"/>
              </a:xfrm>
              <a:prstGeom prst="rect">
                <a:avLst/>
              </a:prstGeom>
              <a:grpFill/>
              <a:ln>
                <a:solidFill>
                  <a:schemeClr val="tx2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 smtClean="0"/>
                  <a:t>Mapped reads</a:t>
                </a:r>
                <a:endParaRPr lang="en-US" sz="1400" dirty="0"/>
              </a:p>
            </p:txBody>
          </p:sp>
          <p:cxnSp>
            <p:nvCxnSpPr>
              <p:cNvPr id="77" name="Straight Arrow Connector 76"/>
              <p:cNvCxnSpPr>
                <a:stCxn id="73" idx="3"/>
                <a:endCxn id="76" idx="1"/>
              </p:cNvCxnSpPr>
              <p:nvPr/>
            </p:nvCxnSpPr>
            <p:spPr>
              <a:xfrm flipV="1">
                <a:off x="3027326" y="489062"/>
                <a:ext cx="438655" cy="12914"/>
              </a:xfrm>
              <a:prstGeom prst="straightConnector1">
                <a:avLst/>
              </a:prstGeom>
              <a:grpFill/>
              <a:ln>
                <a:solidFill>
                  <a:schemeClr val="tx2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8" name="TextBox 77"/>
              <p:cNvSpPr txBox="1"/>
              <p:nvPr/>
            </p:nvSpPr>
            <p:spPr>
              <a:xfrm>
                <a:off x="3514442" y="934311"/>
                <a:ext cx="1290261" cy="523220"/>
              </a:xfrm>
              <a:prstGeom prst="rect">
                <a:avLst/>
              </a:prstGeom>
              <a:grpFill/>
              <a:ln>
                <a:solidFill>
                  <a:schemeClr val="tx2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 smtClean="0"/>
                  <a:t>Expression </a:t>
                </a:r>
              </a:p>
              <a:p>
                <a:pPr algn="ctr"/>
                <a:r>
                  <a:rPr lang="en-US" sz="1400" dirty="0" smtClean="0"/>
                  <a:t>per gene</a:t>
                </a:r>
                <a:endParaRPr lang="en-US" sz="1400" dirty="0"/>
              </a:p>
            </p:txBody>
          </p:sp>
          <p:cxnSp>
            <p:nvCxnSpPr>
              <p:cNvPr id="79" name="Straight Arrow Connector 78"/>
              <p:cNvCxnSpPr>
                <a:stCxn id="76" idx="2"/>
                <a:endCxn id="78" idx="0"/>
              </p:cNvCxnSpPr>
              <p:nvPr/>
            </p:nvCxnSpPr>
            <p:spPr>
              <a:xfrm>
                <a:off x="4135342" y="642950"/>
                <a:ext cx="24231" cy="291361"/>
              </a:xfrm>
              <a:prstGeom prst="straightConnector1">
                <a:avLst/>
              </a:prstGeom>
              <a:grpFill/>
              <a:ln>
                <a:solidFill>
                  <a:schemeClr val="tx2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0" name="Rectangle 69"/>
            <p:cNvSpPr/>
            <p:nvPr/>
          </p:nvSpPr>
          <p:spPr>
            <a:xfrm>
              <a:off x="61418" y="198663"/>
              <a:ext cx="4875856" cy="142108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0" name="Group 79"/>
          <p:cNvGrpSpPr/>
          <p:nvPr/>
        </p:nvGrpSpPr>
        <p:grpSpPr>
          <a:xfrm>
            <a:off x="933735" y="2108636"/>
            <a:ext cx="4875856" cy="1421081"/>
            <a:chOff x="61418" y="198663"/>
            <a:chExt cx="4875856" cy="1421081"/>
          </a:xfrm>
        </p:grpSpPr>
        <p:grpSp>
          <p:nvGrpSpPr>
            <p:cNvPr id="81" name="Group 80"/>
            <p:cNvGrpSpPr/>
            <p:nvPr/>
          </p:nvGrpSpPr>
          <p:grpSpPr>
            <a:xfrm>
              <a:off x="231787" y="335173"/>
              <a:ext cx="4572916" cy="1122358"/>
              <a:chOff x="231787" y="335173"/>
              <a:chExt cx="4572916" cy="1122358"/>
            </a:xfrm>
            <a:solidFill>
              <a:schemeClr val="bg1"/>
            </a:solidFill>
          </p:grpSpPr>
          <p:sp>
            <p:nvSpPr>
              <p:cNvPr id="83" name="TextBox 82"/>
              <p:cNvSpPr txBox="1"/>
              <p:nvPr/>
            </p:nvSpPr>
            <p:spPr>
              <a:xfrm>
                <a:off x="231787" y="348087"/>
                <a:ext cx="1077044" cy="307777"/>
              </a:xfrm>
              <a:prstGeom prst="rect">
                <a:avLst/>
              </a:prstGeom>
              <a:grpFill/>
              <a:ln>
                <a:solidFill>
                  <a:schemeClr val="tx2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 smtClean="0"/>
                  <a:t>Reads</a:t>
                </a:r>
                <a:endParaRPr lang="en-US" sz="1400" dirty="0"/>
              </a:p>
            </p:txBody>
          </p:sp>
          <p:sp>
            <p:nvSpPr>
              <p:cNvPr id="84" name="TextBox 83"/>
              <p:cNvSpPr txBox="1"/>
              <p:nvPr/>
            </p:nvSpPr>
            <p:spPr>
              <a:xfrm>
                <a:off x="1531496" y="1028405"/>
                <a:ext cx="1452499" cy="307777"/>
              </a:xfrm>
              <a:prstGeom prst="rect">
                <a:avLst/>
              </a:prstGeom>
              <a:grpFill/>
              <a:ln>
                <a:solidFill>
                  <a:schemeClr val="tx2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 smtClean="0"/>
                  <a:t>Reference</a:t>
                </a:r>
                <a:endParaRPr lang="en-US" sz="1400" dirty="0"/>
              </a:p>
            </p:txBody>
          </p:sp>
          <p:sp>
            <p:nvSpPr>
              <p:cNvPr id="85" name="TextBox 84"/>
              <p:cNvSpPr txBox="1"/>
              <p:nvPr/>
            </p:nvSpPr>
            <p:spPr>
              <a:xfrm>
                <a:off x="1488165" y="348087"/>
                <a:ext cx="1539161" cy="307777"/>
              </a:xfrm>
              <a:prstGeom prst="rect">
                <a:avLst/>
              </a:prstGeom>
              <a:grpFill/>
              <a:ln>
                <a:solidFill>
                  <a:schemeClr val="tx2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 smtClean="0"/>
                  <a:t>Mapping</a:t>
                </a:r>
                <a:endParaRPr lang="en-US" sz="1400" dirty="0"/>
              </a:p>
            </p:txBody>
          </p:sp>
          <p:cxnSp>
            <p:nvCxnSpPr>
              <p:cNvPr id="86" name="Straight Arrow Connector 85"/>
              <p:cNvCxnSpPr>
                <a:stCxn id="84" idx="0"/>
                <a:endCxn id="85" idx="2"/>
              </p:cNvCxnSpPr>
              <p:nvPr/>
            </p:nvCxnSpPr>
            <p:spPr>
              <a:xfrm flipV="1">
                <a:off x="2257746" y="655864"/>
                <a:ext cx="0" cy="372541"/>
              </a:xfrm>
              <a:prstGeom prst="straightConnector1">
                <a:avLst/>
              </a:prstGeom>
              <a:grpFill/>
              <a:ln>
                <a:solidFill>
                  <a:schemeClr val="tx2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Arrow Connector 86"/>
              <p:cNvCxnSpPr>
                <a:stCxn id="83" idx="3"/>
                <a:endCxn id="85" idx="1"/>
              </p:cNvCxnSpPr>
              <p:nvPr/>
            </p:nvCxnSpPr>
            <p:spPr>
              <a:xfrm>
                <a:off x="1308831" y="501976"/>
                <a:ext cx="179334" cy="0"/>
              </a:xfrm>
              <a:prstGeom prst="straightConnector1">
                <a:avLst/>
              </a:prstGeom>
              <a:grpFill/>
              <a:ln>
                <a:solidFill>
                  <a:schemeClr val="tx2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8" name="TextBox 87"/>
              <p:cNvSpPr txBox="1"/>
              <p:nvPr/>
            </p:nvSpPr>
            <p:spPr>
              <a:xfrm>
                <a:off x="3465981" y="335173"/>
                <a:ext cx="1338722" cy="307777"/>
              </a:xfrm>
              <a:prstGeom prst="rect">
                <a:avLst/>
              </a:prstGeom>
              <a:grpFill/>
              <a:ln>
                <a:solidFill>
                  <a:schemeClr val="tx2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 smtClean="0"/>
                  <a:t>Mapped reads</a:t>
                </a:r>
                <a:endParaRPr lang="en-US" sz="1400" dirty="0"/>
              </a:p>
            </p:txBody>
          </p:sp>
          <p:cxnSp>
            <p:nvCxnSpPr>
              <p:cNvPr id="89" name="Straight Arrow Connector 88"/>
              <p:cNvCxnSpPr>
                <a:stCxn id="85" idx="3"/>
                <a:endCxn id="88" idx="1"/>
              </p:cNvCxnSpPr>
              <p:nvPr/>
            </p:nvCxnSpPr>
            <p:spPr>
              <a:xfrm flipV="1">
                <a:off x="3027326" y="489062"/>
                <a:ext cx="438655" cy="12914"/>
              </a:xfrm>
              <a:prstGeom prst="straightConnector1">
                <a:avLst/>
              </a:prstGeom>
              <a:grpFill/>
              <a:ln>
                <a:solidFill>
                  <a:schemeClr val="tx2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0" name="TextBox 89"/>
              <p:cNvSpPr txBox="1"/>
              <p:nvPr/>
            </p:nvSpPr>
            <p:spPr>
              <a:xfrm>
                <a:off x="3514442" y="934311"/>
                <a:ext cx="1290261" cy="523220"/>
              </a:xfrm>
              <a:prstGeom prst="rect">
                <a:avLst/>
              </a:prstGeom>
              <a:grpFill/>
              <a:ln>
                <a:solidFill>
                  <a:schemeClr val="tx2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 smtClean="0"/>
                  <a:t>Expression </a:t>
                </a:r>
              </a:p>
              <a:p>
                <a:pPr algn="ctr"/>
                <a:r>
                  <a:rPr lang="en-US" sz="1400" dirty="0" smtClean="0"/>
                  <a:t>per gene</a:t>
                </a:r>
                <a:endParaRPr lang="en-US" sz="1400" dirty="0"/>
              </a:p>
            </p:txBody>
          </p:sp>
          <p:cxnSp>
            <p:nvCxnSpPr>
              <p:cNvPr id="91" name="Straight Arrow Connector 90"/>
              <p:cNvCxnSpPr>
                <a:stCxn id="88" idx="2"/>
                <a:endCxn id="90" idx="0"/>
              </p:cNvCxnSpPr>
              <p:nvPr/>
            </p:nvCxnSpPr>
            <p:spPr>
              <a:xfrm>
                <a:off x="4135342" y="642950"/>
                <a:ext cx="24231" cy="291361"/>
              </a:xfrm>
              <a:prstGeom prst="straightConnector1">
                <a:avLst/>
              </a:prstGeom>
              <a:grpFill/>
              <a:ln>
                <a:solidFill>
                  <a:schemeClr val="tx2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2" name="Rectangle 81"/>
            <p:cNvSpPr/>
            <p:nvPr/>
          </p:nvSpPr>
          <p:spPr>
            <a:xfrm>
              <a:off x="61418" y="198663"/>
              <a:ext cx="4875856" cy="142108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2" name="Group 91"/>
          <p:cNvGrpSpPr/>
          <p:nvPr/>
        </p:nvGrpSpPr>
        <p:grpSpPr>
          <a:xfrm>
            <a:off x="1086135" y="2261036"/>
            <a:ext cx="4875856" cy="1421081"/>
            <a:chOff x="61418" y="198663"/>
            <a:chExt cx="4875856" cy="1421081"/>
          </a:xfrm>
        </p:grpSpPr>
        <p:grpSp>
          <p:nvGrpSpPr>
            <p:cNvPr id="93" name="Group 92"/>
            <p:cNvGrpSpPr/>
            <p:nvPr/>
          </p:nvGrpSpPr>
          <p:grpSpPr>
            <a:xfrm>
              <a:off x="231787" y="335173"/>
              <a:ext cx="4572916" cy="1122358"/>
              <a:chOff x="231787" y="335173"/>
              <a:chExt cx="4572916" cy="1122358"/>
            </a:xfrm>
            <a:solidFill>
              <a:schemeClr val="bg1"/>
            </a:solidFill>
          </p:grpSpPr>
          <p:sp>
            <p:nvSpPr>
              <p:cNvPr id="95" name="TextBox 94"/>
              <p:cNvSpPr txBox="1"/>
              <p:nvPr/>
            </p:nvSpPr>
            <p:spPr>
              <a:xfrm>
                <a:off x="231787" y="348087"/>
                <a:ext cx="1077044" cy="307777"/>
              </a:xfrm>
              <a:prstGeom prst="rect">
                <a:avLst/>
              </a:prstGeom>
              <a:grpFill/>
              <a:ln>
                <a:solidFill>
                  <a:schemeClr val="tx2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 smtClean="0"/>
                  <a:t>Reads</a:t>
                </a:r>
                <a:endParaRPr lang="en-US" sz="1400" dirty="0"/>
              </a:p>
            </p:txBody>
          </p:sp>
          <p:sp>
            <p:nvSpPr>
              <p:cNvPr id="96" name="TextBox 95"/>
              <p:cNvSpPr txBox="1"/>
              <p:nvPr/>
            </p:nvSpPr>
            <p:spPr>
              <a:xfrm>
                <a:off x="1531496" y="1028405"/>
                <a:ext cx="1452499" cy="307777"/>
              </a:xfrm>
              <a:prstGeom prst="rect">
                <a:avLst/>
              </a:prstGeom>
              <a:grpFill/>
              <a:ln>
                <a:solidFill>
                  <a:schemeClr val="tx2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 smtClean="0"/>
                  <a:t>Reference</a:t>
                </a:r>
                <a:endParaRPr lang="en-US" sz="1400" dirty="0"/>
              </a:p>
            </p:txBody>
          </p:sp>
          <p:sp>
            <p:nvSpPr>
              <p:cNvPr id="97" name="TextBox 96"/>
              <p:cNvSpPr txBox="1"/>
              <p:nvPr/>
            </p:nvSpPr>
            <p:spPr>
              <a:xfrm>
                <a:off x="1488165" y="348087"/>
                <a:ext cx="1539161" cy="307777"/>
              </a:xfrm>
              <a:prstGeom prst="rect">
                <a:avLst/>
              </a:prstGeom>
              <a:grpFill/>
              <a:ln>
                <a:solidFill>
                  <a:schemeClr val="tx2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 smtClean="0"/>
                  <a:t>Mapping</a:t>
                </a:r>
                <a:endParaRPr lang="en-US" sz="1400" dirty="0"/>
              </a:p>
            </p:txBody>
          </p:sp>
          <p:cxnSp>
            <p:nvCxnSpPr>
              <p:cNvPr id="98" name="Straight Arrow Connector 97"/>
              <p:cNvCxnSpPr>
                <a:stCxn id="96" idx="0"/>
                <a:endCxn id="97" idx="2"/>
              </p:cNvCxnSpPr>
              <p:nvPr/>
            </p:nvCxnSpPr>
            <p:spPr>
              <a:xfrm flipV="1">
                <a:off x="2257746" y="655864"/>
                <a:ext cx="0" cy="372541"/>
              </a:xfrm>
              <a:prstGeom prst="straightConnector1">
                <a:avLst/>
              </a:prstGeom>
              <a:grpFill/>
              <a:ln>
                <a:solidFill>
                  <a:schemeClr val="tx2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Arrow Connector 98"/>
              <p:cNvCxnSpPr>
                <a:stCxn id="95" idx="3"/>
                <a:endCxn id="97" idx="1"/>
              </p:cNvCxnSpPr>
              <p:nvPr/>
            </p:nvCxnSpPr>
            <p:spPr>
              <a:xfrm>
                <a:off x="1308831" y="501976"/>
                <a:ext cx="179334" cy="0"/>
              </a:xfrm>
              <a:prstGeom prst="straightConnector1">
                <a:avLst/>
              </a:prstGeom>
              <a:grpFill/>
              <a:ln>
                <a:solidFill>
                  <a:schemeClr val="tx2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0" name="TextBox 99"/>
              <p:cNvSpPr txBox="1"/>
              <p:nvPr/>
            </p:nvSpPr>
            <p:spPr>
              <a:xfrm>
                <a:off x="3465981" y="335173"/>
                <a:ext cx="1338722" cy="307777"/>
              </a:xfrm>
              <a:prstGeom prst="rect">
                <a:avLst/>
              </a:prstGeom>
              <a:grpFill/>
              <a:ln>
                <a:solidFill>
                  <a:schemeClr val="tx2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 smtClean="0"/>
                  <a:t>Mapped reads</a:t>
                </a:r>
                <a:endParaRPr lang="en-US" sz="1400" dirty="0"/>
              </a:p>
            </p:txBody>
          </p:sp>
          <p:cxnSp>
            <p:nvCxnSpPr>
              <p:cNvPr id="101" name="Straight Arrow Connector 100"/>
              <p:cNvCxnSpPr>
                <a:stCxn id="97" idx="3"/>
                <a:endCxn id="100" idx="1"/>
              </p:cNvCxnSpPr>
              <p:nvPr/>
            </p:nvCxnSpPr>
            <p:spPr>
              <a:xfrm flipV="1">
                <a:off x="3027326" y="489062"/>
                <a:ext cx="438655" cy="12914"/>
              </a:xfrm>
              <a:prstGeom prst="straightConnector1">
                <a:avLst/>
              </a:prstGeom>
              <a:grpFill/>
              <a:ln>
                <a:solidFill>
                  <a:schemeClr val="tx2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2" name="TextBox 101"/>
              <p:cNvSpPr txBox="1"/>
              <p:nvPr/>
            </p:nvSpPr>
            <p:spPr>
              <a:xfrm>
                <a:off x="3514442" y="934311"/>
                <a:ext cx="1290261" cy="523220"/>
              </a:xfrm>
              <a:prstGeom prst="rect">
                <a:avLst/>
              </a:prstGeom>
              <a:grpFill/>
              <a:ln>
                <a:solidFill>
                  <a:schemeClr val="tx2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 smtClean="0"/>
                  <a:t>Expression </a:t>
                </a:r>
              </a:p>
              <a:p>
                <a:pPr algn="ctr"/>
                <a:r>
                  <a:rPr lang="en-US" sz="1400" dirty="0" smtClean="0"/>
                  <a:t>per gene</a:t>
                </a:r>
                <a:endParaRPr lang="en-US" sz="1400" dirty="0"/>
              </a:p>
            </p:txBody>
          </p:sp>
          <p:cxnSp>
            <p:nvCxnSpPr>
              <p:cNvPr id="103" name="Straight Arrow Connector 102"/>
              <p:cNvCxnSpPr>
                <a:stCxn id="100" idx="2"/>
                <a:endCxn id="102" idx="0"/>
              </p:cNvCxnSpPr>
              <p:nvPr/>
            </p:nvCxnSpPr>
            <p:spPr>
              <a:xfrm>
                <a:off x="4135342" y="642950"/>
                <a:ext cx="24231" cy="291361"/>
              </a:xfrm>
              <a:prstGeom prst="straightConnector1">
                <a:avLst/>
              </a:prstGeom>
              <a:grpFill/>
              <a:ln>
                <a:solidFill>
                  <a:schemeClr val="tx2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4" name="Rectangle 93"/>
            <p:cNvSpPr/>
            <p:nvPr/>
          </p:nvSpPr>
          <p:spPr>
            <a:xfrm>
              <a:off x="61418" y="198663"/>
              <a:ext cx="4875856" cy="142108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04" name="Straight Arrow Connector 103"/>
          <p:cNvCxnSpPr/>
          <p:nvPr/>
        </p:nvCxnSpPr>
        <p:spPr>
          <a:xfrm>
            <a:off x="5699274" y="924954"/>
            <a:ext cx="892366" cy="55427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>
            <a:stCxn id="94" idx="3"/>
          </p:cNvCxnSpPr>
          <p:nvPr/>
        </p:nvCxnSpPr>
        <p:spPr>
          <a:xfrm flipV="1">
            <a:off x="5961991" y="2105660"/>
            <a:ext cx="629649" cy="86591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6" name="TextBox 105"/>
          <p:cNvSpPr txBox="1"/>
          <p:nvPr/>
        </p:nvSpPr>
        <p:spPr>
          <a:xfrm>
            <a:off x="6763457" y="884288"/>
            <a:ext cx="2151105" cy="255454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Table with counts, </a:t>
            </a:r>
            <a:r>
              <a:rPr lang="en-US" sz="3200" dirty="0" err="1" smtClean="0"/>
              <a:t>rpkms</a:t>
            </a:r>
            <a:r>
              <a:rPr lang="en-US" sz="3200" dirty="0" smtClean="0"/>
              <a:t>, </a:t>
            </a:r>
            <a:r>
              <a:rPr lang="en-US" sz="3200" dirty="0" err="1" smtClean="0"/>
              <a:t>fpkms</a:t>
            </a:r>
            <a:r>
              <a:rPr lang="en-US" sz="3200" dirty="0" smtClean="0"/>
              <a:t> or similar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401095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639052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Differences in read distribution between samples can be identified using Principal Component Analysis (PCA)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5035885"/>
            <a:ext cx="8229600" cy="4525963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9" name="Picture 8" descr="IMG_20130820_105017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84" b="2452"/>
          <a:stretch/>
        </p:blipFill>
        <p:spPr>
          <a:xfrm rot="16200000">
            <a:off x="3256885" y="67013"/>
            <a:ext cx="2639707" cy="9153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4589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021599" cy="1143000"/>
          </a:xfrm>
        </p:spPr>
        <p:txBody>
          <a:bodyPr/>
          <a:lstStyle/>
          <a:p>
            <a:r>
              <a:rPr lang="en-US" dirty="0" smtClean="0"/>
              <a:t>QC test case 1</a:t>
            </a:r>
            <a:endParaRPr lang="en-US" dirty="0"/>
          </a:p>
        </p:txBody>
      </p:sp>
      <p:pic>
        <p:nvPicPr>
          <p:cNvPr id="5" name="Picture 4" descr="parentsF1_2_cropped_edited.t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5234" y="683616"/>
            <a:ext cx="2471566" cy="1983537"/>
          </a:xfrm>
          <a:prstGeom prst="rect">
            <a:avLst/>
          </a:prstGeom>
        </p:spPr>
      </p:pic>
      <p:pic>
        <p:nvPicPr>
          <p:cNvPr id="6" name="Content Placeholder 7" descr="Screen Shot 2013-06-12 at 9.05.10 A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01" t="2442" r="53809" b="56683"/>
          <a:stretch/>
        </p:blipFill>
        <p:spPr>
          <a:xfrm flipH="1">
            <a:off x="233254" y="3744849"/>
            <a:ext cx="2706864" cy="2241289"/>
          </a:xfrm>
          <a:prstGeom prst="rect">
            <a:avLst/>
          </a:prstGeom>
        </p:spPr>
      </p:pic>
      <p:pic>
        <p:nvPicPr>
          <p:cNvPr id="7" name="Content Placeholder 7" descr="Screen Shot 2013-06-12 at 9.05.10 A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225" t="2137" r="5185" b="56988"/>
          <a:stretch/>
        </p:blipFill>
        <p:spPr>
          <a:xfrm>
            <a:off x="233255" y="1470914"/>
            <a:ext cx="2746290" cy="2273935"/>
          </a:xfrm>
          <a:prstGeom prst="rect">
            <a:avLst/>
          </a:prstGeom>
          <a:effectLst/>
        </p:spPr>
      </p:pic>
      <p:sp>
        <p:nvSpPr>
          <p:cNvPr id="8" name="TextBox 7"/>
          <p:cNvSpPr txBox="1"/>
          <p:nvPr/>
        </p:nvSpPr>
        <p:spPr>
          <a:xfrm>
            <a:off x="4405966" y="2846817"/>
            <a:ext cx="3639488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Samples from three different species </a:t>
            </a:r>
          </a:p>
          <a:p>
            <a:pPr marL="342900" indent="-342900">
              <a:buAutoNum type="arabicPeriod"/>
            </a:pPr>
            <a:r>
              <a:rPr lang="en-US" dirty="0" err="1" smtClean="0"/>
              <a:t>C.rubella</a:t>
            </a:r>
            <a:endParaRPr lang="en-US" dirty="0"/>
          </a:p>
          <a:p>
            <a:pPr marL="800100" lvl="1" indent="-342900">
              <a:buFont typeface="Arial"/>
              <a:buChar char="•"/>
            </a:pPr>
            <a:r>
              <a:rPr lang="en-US" dirty="0" smtClean="0"/>
              <a:t>Small flowers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 smtClean="0"/>
              <a:t>Normal leaves 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 smtClean="0"/>
              <a:t>Genome is sequenced</a:t>
            </a:r>
          </a:p>
          <a:p>
            <a:pPr marL="342900" indent="-342900">
              <a:buAutoNum type="arabicPeriod"/>
            </a:pPr>
            <a:r>
              <a:rPr lang="en-US" dirty="0" smtClean="0"/>
              <a:t>C. </a:t>
            </a:r>
            <a:r>
              <a:rPr lang="en-US" dirty="0" err="1" smtClean="0"/>
              <a:t>grandiflora</a:t>
            </a:r>
            <a:endParaRPr lang="en-US" dirty="0" smtClean="0"/>
          </a:p>
          <a:p>
            <a:pPr marL="800100" lvl="1" indent="-342900">
              <a:buFont typeface="Arial"/>
              <a:buChar char="•"/>
            </a:pPr>
            <a:r>
              <a:rPr lang="en-US" dirty="0" smtClean="0"/>
              <a:t>Large flowers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/>
              <a:t>	</a:t>
            </a:r>
            <a:r>
              <a:rPr lang="en-US" dirty="0" smtClean="0"/>
              <a:t>Normal leaves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Hybrid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 smtClean="0"/>
              <a:t>Intermediate flowers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 smtClean="0"/>
              <a:t>Normal leaves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25799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Principal component 1 separates samples from flowers and leaves </a:t>
            </a:r>
            <a:endParaRPr lang="en-US" dirty="0"/>
          </a:p>
        </p:txBody>
      </p:sp>
      <p:pic>
        <p:nvPicPr>
          <p:cNvPr id="6" name="Content Placeholder 4" descr="All_1_2.pdf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40915" r="-40915"/>
          <a:stretch/>
        </p:blipFill>
        <p:spPr>
          <a:xfrm>
            <a:off x="712732" y="844721"/>
            <a:ext cx="10276269" cy="565155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2337" y="2327029"/>
            <a:ext cx="1060398" cy="3304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>
                <a:solidFill>
                  <a:srgbClr val="FFFFFF"/>
                </a:solidFill>
              </a:rPr>
              <a:t>C. rubella 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11" name="Content Placeholder 7" descr="Screen Shot 2013-06-12 at 9.05.10 A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01" t="2442" r="53809" b="56683"/>
          <a:stretch/>
        </p:blipFill>
        <p:spPr>
          <a:xfrm flipH="1">
            <a:off x="570183" y="4241683"/>
            <a:ext cx="1671676" cy="1384152"/>
          </a:xfrm>
          <a:prstGeom prst="rect">
            <a:avLst/>
          </a:prstGeom>
        </p:spPr>
      </p:pic>
      <p:pic>
        <p:nvPicPr>
          <p:cNvPr id="12" name="Content Placeholder 7" descr="Screen Shot 2013-06-12 at 9.05.10 A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225" t="2137" r="5185" b="56988"/>
          <a:stretch/>
        </p:blipFill>
        <p:spPr>
          <a:xfrm>
            <a:off x="570183" y="2716911"/>
            <a:ext cx="1671676" cy="1384152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9131967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337" y="-140016"/>
            <a:ext cx="9101663" cy="1143000"/>
          </a:xfrm>
        </p:spPr>
        <p:txBody>
          <a:bodyPr>
            <a:normAutofit/>
          </a:bodyPr>
          <a:lstStyle/>
          <a:p>
            <a:r>
              <a:rPr lang="en-US" sz="2800" dirty="0" smtClean="0"/>
              <a:t>Principal component 2 and 3 separates the different species </a:t>
            </a:r>
            <a:endParaRPr lang="en-US" sz="2800" dirty="0"/>
          </a:p>
        </p:txBody>
      </p:sp>
      <p:sp>
        <p:nvSpPr>
          <p:cNvPr id="8" name="Rectangle 7"/>
          <p:cNvSpPr/>
          <p:nvPr/>
        </p:nvSpPr>
        <p:spPr>
          <a:xfrm>
            <a:off x="42337" y="2327029"/>
            <a:ext cx="1060398" cy="3304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>
                <a:solidFill>
                  <a:srgbClr val="FFFFFF"/>
                </a:solidFill>
              </a:rPr>
              <a:t>C. rubella 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9" name="Picture 8" descr="PCA_plot_flowers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2378" y="703787"/>
            <a:ext cx="4153954" cy="5323298"/>
          </a:xfrm>
          <a:prstGeom prst="rect">
            <a:avLst/>
          </a:prstGeom>
        </p:spPr>
      </p:pic>
      <p:sp>
        <p:nvSpPr>
          <p:cNvPr id="10" name="Freeform 9"/>
          <p:cNvSpPr/>
          <p:nvPr/>
        </p:nvSpPr>
        <p:spPr>
          <a:xfrm>
            <a:off x="5715781" y="3232222"/>
            <a:ext cx="1978980" cy="2126734"/>
          </a:xfrm>
          <a:custGeom>
            <a:avLst/>
            <a:gdLst>
              <a:gd name="connsiteX0" fmla="*/ 803572 w 856086"/>
              <a:gd name="connsiteY0" fmla="*/ 18589 h 915632"/>
              <a:gd name="connsiteX1" fmla="*/ 543525 w 856086"/>
              <a:gd name="connsiteY1" fmla="*/ 66970 h 915632"/>
              <a:gd name="connsiteX2" fmla="*/ 5286 w 856086"/>
              <a:gd name="connsiteY2" fmla="*/ 623350 h 915632"/>
              <a:gd name="connsiteX3" fmla="*/ 283477 w 856086"/>
              <a:gd name="connsiteY3" fmla="*/ 907589 h 915632"/>
              <a:gd name="connsiteX4" fmla="*/ 525382 w 856086"/>
              <a:gd name="connsiteY4" fmla="*/ 774541 h 915632"/>
              <a:gd name="connsiteX5" fmla="*/ 833810 w 856086"/>
              <a:gd name="connsiteY5" fmla="*/ 145589 h 915632"/>
              <a:gd name="connsiteX6" fmla="*/ 803572 w 856086"/>
              <a:gd name="connsiteY6" fmla="*/ 18589 h 915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56086" h="915632">
                <a:moveTo>
                  <a:pt x="803572" y="18589"/>
                </a:moveTo>
                <a:cubicBezTo>
                  <a:pt x="755191" y="5486"/>
                  <a:pt x="676573" y="-33823"/>
                  <a:pt x="543525" y="66970"/>
                </a:cubicBezTo>
                <a:cubicBezTo>
                  <a:pt x="410477" y="167763"/>
                  <a:pt x="48627" y="483247"/>
                  <a:pt x="5286" y="623350"/>
                </a:cubicBezTo>
                <a:cubicBezTo>
                  <a:pt x="-38055" y="763453"/>
                  <a:pt x="196794" y="882391"/>
                  <a:pt x="283477" y="907589"/>
                </a:cubicBezTo>
                <a:cubicBezTo>
                  <a:pt x="370160" y="932787"/>
                  <a:pt x="433660" y="901541"/>
                  <a:pt x="525382" y="774541"/>
                </a:cubicBezTo>
                <a:cubicBezTo>
                  <a:pt x="617104" y="647541"/>
                  <a:pt x="790469" y="270573"/>
                  <a:pt x="833810" y="145589"/>
                </a:cubicBezTo>
                <a:cubicBezTo>
                  <a:pt x="877151" y="20605"/>
                  <a:pt x="851953" y="31692"/>
                  <a:pt x="803572" y="18589"/>
                </a:cubicBezTo>
                <a:close/>
              </a:path>
            </a:pathLst>
          </a:cu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>
            <a:off x="5530591" y="2752777"/>
            <a:ext cx="1539371" cy="920015"/>
          </a:xfrm>
          <a:custGeom>
            <a:avLst/>
            <a:gdLst>
              <a:gd name="connsiteX0" fmla="*/ 489486 w 510068"/>
              <a:gd name="connsiteY0" fmla="*/ 64829 h 408943"/>
              <a:gd name="connsiteX1" fmla="*/ 356439 w 510068"/>
              <a:gd name="connsiteY1" fmla="*/ 4353 h 408943"/>
              <a:gd name="connsiteX2" fmla="*/ 78248 w 510068"/>
              <a:gd name="connsiteY2" fmla="*/ 179734 h 408943"/>
              <a:gd name="connsiteX3" fmla="*/ 11724 w 510068"/>
              <a:gd name="connsiteY3" fmla="*/ 361162 h 408943"/>
              <a:gd name="connsiteX4" fmla="*/ 277820 w 510068"/>
              <a:gd name="connsiteY4" fmla="*/ 397448 h 408943"/>
              <a:gd name="connsiteX5" fmla="*/ 489486 w 510068"/>
              <a:gd name="connsiteY5" fmla="*/ 191829 h 408943"/>
              <a:gd name="connsiteX6" fmla="*/ 489486 w 510068"/>
              <a:gd name="connsiteY6" fmla="*/ 64829 h 408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0068" h="408943">
                <a:moveTo>
                  <a:pt x="489486" y="64829"/>
                </a:moveTo>
                <a:cubicBezTo>
                  <a:pt x="467312" y="33583"/>
                  <a:pt x="424979" y="-14798"/>
                  <a:pt x="356439" y="4353"/>
                </a:cubicBezTo>
                <a:cubicBezTo>
                  <a:pt x="287899" y="23504"/>
                  <a:pt x="135700" y="120266"/>
                  <a:pt x="78248" y="179734"/>
                </a:cubicBezTo>
                <a:cubicBezTo>
                  <a:pt x="20796" y="239202"/>
                  <a:pt x="-21538" y="324876"/>
                  <a:pt x="11724" y="361162"/>
                </a:cubicBezTo>
                <a:cubicBezTo>
                  <a:pt x="44986" y="397448"/>
                  <a:pt x="198193" y="425670"/>
                  <a:pt x="277820" y="397448"/>
                </a:cubicBezTo>
                <a:cubicBezTo>
                  <a:pt x="357447" y="369226"/>
                  <a:pt x="457232" y="250289"/>
                  <a:pt x="489486" y="191829"/>
                </a:cubicBezTo>
                <a:cubicBezTo>
                  <a:pt x="521740" y="133369"/>
                  <a:pt x="511660" y="96075"/>
                  <a:pt x="489486" y="64829"/>
                </a:cubicBezTo>
                <a:close/>
              </a:path>
            </a:pathLst>
          </a:cu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/>
          <p:cNvSpPr/>
          <p:nvPr/>
        </p:nvSpPr>
        <p:spPr>
          <a:xfrm>
            <a:off x="4621081" y="1117081"/>
            <a:ext cx="2215625" cy="1830066"/>
          </a:xfrm>
          <a:custGeom>
            <a:avLst/>
            <a:gdLst>
              <a:gd name="connsiteX0" fmla="*/ 117140 w 580332"/>
              <a:gd name="connsiteY0" fmla="*/ 2268 h 796849"/>
              <a:gd name="connsiteX1" fmla="*/ 334854 w 580332"/>
              <a:gd name="connsiteY1" fmla="*/ 56697 h 796849"/>
              <a:gd name="connsiteX2" fmla="*/ 570711 w 580332"/>
              <a:gd name="connsiteY2" fmla="*/ 274411 h 796849"/>
              <a:gd name="connsiteX3" fmla="*/ 510235 w 580332"/>
              <a:gd name="connsiteY3" fmla="*/ 619126 h 796849"/>
              <a:gd name="connsiteX4" fmla="*/ 286473 w 580332"/>
              <a:gd name="connsiteY4" fmla="*/ 794506 h 796849"/>
              <a:gd name="connsiteX5" fmla="*/ 68759 w 580332"/>
              <a:gd name="connsiteY5" fmla="*/ 715887 h 796849"/>
              <a:gd name="connsiteX6" fmla="*/ 2235 w 580332"/>
              <a:gd name="connsiteY6" fmla="*/ 655411 h 796849"/>
              <a:gd name="connsiteX7" fmla="*/ 26425 w 580332"/>
              <a:gd name="connsiteY7" fmla="*/ 111126 h 796849"/>
              <a:gd name="connsiteX8" fmla="*/ 117140 w 580332"/>
              <a:gd name="connsiteY8" fmla="*/ 2268 h 796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0332" h="796849">
                <a:moveTo>
                  <a:pt x="117140" y="2268"/>
                </a:moveTo>
                <a:cubicBezTo>
                  <a:pt x="168545" y="-6804"/>
                  <a:pt x="259259" y="11340"/>
                  <a:pt x="334854" y="56697"/>
                </a:cubicBezTo>
                <a:cubicBezTo>
                  <a:pt x="410449" y="102054"/>
                  <a:pt x="541481" y="180673"/>
                  <a:pt x="570711" y="274411"/>
                </a:cubicBezTo>
                <a:cubicBezTo>
                  <a:pt x="599941" y="368149"/>
                  <a:pt x="557608" y="532444"/>
                  <a:pt x="510235" y="619126"/>
                </a:cubicBezTo>
                <a:cubicBezTo>
                  <a:pt x="462862" y="705809"/>
                  <a:pt x="360052" y="778379"/>
                  <a:pt x="286473" y="794506"/>
                </a:cubicBezTo>
                <a:cubicBezTo>
                  <a:pt x="212894" y="810633"/>
                  <a:pt x="116132" y="739069"/>
                  <a:pt x="68759" y="715887"/>
                </a:cubicBezTo>
                <a:cubicBezTo>
                  <a:pt x="21386" y="692705"/>
                  <a:pt x="9291" y="756204"/>
                  <a:pt x="2235" y="655411"/>
                </a:cubicBezTo>
                <a:cubicBezTo>
                  <a:pt x="-4821" y="554618"/>
                  <a:pt x="5258" y="218975"/>
                  <a:pt x="26425" y="111126"/>
                </a:cubicBezTo>
                <a:cubicBezTo>
                  <a:pt x="47592" y="3277"/>
                  <a:pt x="65735" y="11340"/>
                  <a:pt x="117140" y="2268"/>
                </a:cubicBezTo>
                <a:close/>
              </a:path>
            </a:pathLst>
          </a:cu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6016549" y="4674591"/>
            <a:ext cx="2465862" cy="27699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sz="1200" i="1" dirty="0"/>
              <a:t>C. </a:t>
            </a:r>
            <a:r>
              <a:rPr lang="en-US" sz="1200" i="1" dirty="0" err="1" smtClean="0"/>
              <a:t>grandiflora</a:t>
            </a:r>
            <a:endParaRPr lang="en-US" sz="1200" dirty="0"/>
          </a:p>
        </p:txBody>
      </p:sp>
      <p:sp>
        <p:nvSpPr>
          <p:cNvPr id="16" name="Rectangle 15"/>
          <p:cNvSpPr/>
          <p:nvPr/>
        </p:nvSpPr>
        <p:spPr>
          <a:xfrm>
            <a:off x="4582205" y="1756495"/>
            <a:ext cx="190773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i="1" dirty="0">
                <a:solidFill>
                  <a:srgbClr val="000000"/>
                </a:solidFill>
              </a:rPr>
              <a:t>C. rubella 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6379018" y="2808647"/>
            <a:ext cx="138188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rgbClr val="000000"/>
                </a:solidFill>
              </a:rPr>
              <a:t>hybrid</a:t>
            </a:r>
            <a:endParaRPr lang="en-US" sz="1200" dirty="0">
              <a:solidFill>
                <a:srgbClr val="000000"/>
              </a:solidFill>
            </a:endParaRPr>
          </a:p>
        </p:txBody>
      </p:sp>
      <p:pic>
        <p:nvPicPr>
          <p:cNvPr id="18" name="Picture 17" descr="parentsF1_2_cropped_edited.t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230258"/>
            <a:ext cx="3020534" cy="2424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9549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QC test case 2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1"/>
          </p:nvPr>
        </p:nvPicPr>
        <p:blipFill>
          <a:blip r:embed="rId2"/>
          <a:srcRect t="-23473" b="-23473"/>
          <a:stretch>
            <a:fillRect/>
          </a:stretch>
        </p:blipFill>
        <p:spPr/>
      </p:pic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4 Tissues</a:t>
            </a:r>
          </a:p>
          <a:p>
            <a:pPr lvl="1"/>
            <a:r>
              <a:rPr lang="en-US" dirty="0" smtClean="0"/>
              <a:t>Fat body</a:t>
            </a:r>
          </a:p>
          <a:p>
            <a:pPr lvl="1"/>
            <a:r>
              <a:rPr lang="en-US" dirty="0" smtClean="0"/>
              <a:t>Gut</a:t>
            </a:r>
          </a:p>
          <a:p>
            <a:pPr lvl="1"/>
            <a:r>
              <a:rPr lang="en-US" dirty="0" smtClean="0"/>
              <a:t>Labial gland</a:t>
            </a:r>
          </a:p>
          <a:p>
            <a:pPr lvl="1"/>
            <a:r>
              <a:rPr lang="en-US" dirty="0" err="1" smtClean="0"/>
              <a:t>Malphighian</a:t>
            </a:r>
            <a:r>
              <a:rPr lang="en-US" dirty="0" smtClean="0"/>
              <a:t> tubules</a:t>
            </a:r>
          </a:p>
          <a:p>
            <a:r>
              <a:rPr lang="en-US" dirty="0" smtClean="0"/>
              <a:t>3 </a:t>
            </a:r>
            <a:r>
              <a:rPr lang="en-US" dirty="0" err="1" smtClean="0"/>
              <a:t>Phylogenetic</a:t>
            </a:r>
            <a:r>
              <a:rPr lang="en-US" dirty="0" smtClean="0"/>
              <a:t> groups</a:t>
            </a:r>
          </a:p>
          <a:p>
            <a:r>
              <a:rPr lang="en-US" dirty="0" smtClean="0"/>
              <a:t>&gt;70 samples	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0835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PCA analysis detected potential sample swaps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 l="-40915" r="-4091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417382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could go wrong?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1417639"/>
            <a:ext cx="8229600" cy="4619728"/>
          </a:xfrm>
        </p:spPr>
        <p:txBody>
          <a:bodyPr>
            <a:normAutofit fontScale="55000" lnSpcReduction="20000"/>
          </a:bodyPr>
          <a:lstStyle/>
          <a:p>
            <a:r>
              <a:rPr lang="en-US" dirty="0" smtClean="0"/>
              <a:t>RNA quality:</a:t>
            </a:r>
          </a:p>
          <a:p>
            <a:pPr lvl="1"/>
            <a:r>
              <a:rPr lang="en-US" dirty="0" smtClean="0"/>
              <a:t>Degradation</a:t>
            </a:r>
          </a:p>
          <a:p>
            <a:pPr lvl="1"/>
            <a:r>
              <a:rPr lang="en-US" dirty="0" smtClean="0"/>
              <a:t>Contaminations (pathogens or other sources)</a:t>
            </a:r>
          </a:p>
          <a:p>
            <a:pPr lvl="1"/>
            <a:r>
              <a:rPr lang="en-US" dirty="0" smtClean="0"/>
              <a:t>GC-bias</a:t>
            </a:r>
          </a:p>
          <a:p>
            <a:pPr lvl="1"/>
            <a:r>
              <a:rPr lang="en-US" dirty="0" smtClean="0"/>
              <a:t>Nuclear </a:t>
            </a:r>
            <a:r>
              <a:rPr lang="en-US" i="1" dirty="0" err="1" smtClean="0"/>
              <a:t>vs</a:t>
            </a:r>
            <a:r>
              <a:rPr lang="en-US" dirty="0" smtClean="0"/>
              <a:t> organelle reads</a:t>
            </a:r>
          </a:p>
          <a:p>
            <a:r>
              <a:rPr lang="en-US" dirty="0" smtClean="0"/>
              <a:t>Library prep:</a:t>
            </a:r>
          </a:p>
          <a:p>
            <a:pPr lvl="1"/>
            <a:r>
              <a:rPr lang="en-US" dirty="0" smtClean="0"/>
              <a:t>Failed reactions</a:t>
            </a:r>
          </a:p>
          <a:p>
            <a:pPr lvl="1"/>
            <a:r>
              <a:rPr lang="en-US" dirty="0" smtClean="0"/>
              <a:t>RNA / Adapter ratios – primer dimers</a:t>
            </a:r>
          </a:p>
          <a:p>
            <a:pPr lvl="1"/>
            <a:r>
              <a:rPr lang="en-US" dirty="0" smtClean="0"/>
              <a:t>Clonal duplicates</a:t>
            </a:r>
          </a:p>
          <a:p>
            <a:pPr lvl="1"/>
            <a:r>
              <a:rPr lang="en-US" dirty="0" smtClean="0"/>
              <a:t>Chimeric reads</a:t>
            </a:r>
          </a:p>
          <a:p>
            <a:pPr lvl="1"/>
            <a:r>
              <a:rPr lang="en-US" dirty="0" smtClean="0"/>
              <a:t>Contaminations</a:t>
            </a:r>
          </a:p>
          <a:p>
            <a:r>
              <a:rPr lang="en-US" dirty="0" smtClean="0"/>
              <a:t>Sequencing:</a:t>
            </a:r>
          </a:p>
          <a:p>
            <a:pPr lvl="1"/>
            <a:r>
              <a:rPr lang="en-US" dirty="0" smtClean="0"/>
              <a:t>Base calling errors </a:t>
            </a:r>
          </a:p>
          <a:p>
            <a:pPr lvl="1"/>
            <a:r>
              <a:rPr lang="en-US" dirty="0" smtClean="0"/>
              <a:t>Uncalled bases </a:t>
            </a:r>
          </a:p>
          <a:p>
            <a:pPr lvl="1"/>
            <a:r>
              <a:rPr lang="en-US" dirty="0" smtClean="0"/>
              <a:t>Low quality bases (3’ end) </a:t>
            </a:r>
          </a:p>
          <a:p>
            <a:pPr lvl="1"/>
            <a:r>
              <a:rPr lang="en-US" dirty="0" smtClean="0"/>
              <a:t>Contaminations</a:t>
            </a:r>
          </a:p>
          <a:p>
            <a:pPr lvl="1"/>
            <a:r>
              <a:rPr lang="en-US" dirty="0" smtClean="0"/>
              <a:t>Sequence complexity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909402" y="2904224"/>
            <a:ext cx="3661128" cy="108631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991245" y="4342377"/>
            <a:ext cx="3661128" cy="108631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1672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162" y="274638"/>
            <a:ext cx="4437778" cy="1143000"/>
          </a:xfrm>
        </p:spPr>
        <p:txBody>
          <a:bodyPr/>
          <a:lstStyle/>
          <a:p>
            <a:pPr algn="l"/>
            <a:r>
              <a:rPr lang="en-US" dirty="0" smtClean="0"/>
              <a:t>QC test case 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162" y="1417639"/>
            <a:ext cx="4189708" cy="2889142"/>
          </a:xfrm>
        </p:spPr>
        <p:txBody>
          <a:bodyPr/>
          <a:lstStyle/>
          <a:p>
            <a:r>
              <a:rPr lang="en-US" dirty="0" smtClean="0"/>
              <a:t>PCA detects clear batch effect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4" b="-48814"/>
          <a:stretch/>
        </p:blipFill>
        <p:spPr>
          <a:xfrm>
            <a:off x="3780843" y="29198"/>
            <a:ext cx="5371592" cy="1354519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5503919"/>
            <a:ext cx="32883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</a:t>
            </a:r>
            <a:r>
              <a:rPr lang="en-US" dirty="0" err="1" smtClean="0"/>
              <a:t>Luo</a:t>
            </a:r>
            <a:r>
              <a:rPr lang="en-US" dirty="0" smtClean="0"/>
              <a:t> et al. </a:t>
            </a:r>
            <a:r>
              <a:rPr lang="en-US" dirty="0" err="1" smtClean="0"/>
              <a:t>Pharmacogen</a:t>
            </a:r>
            <a:r>
              <a:rPr lang="en-US" dirty="0" smtClean="0"/>
              <a:t>. J. 2010)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1993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latin typeface="+mn-lt"/>
              </a:rPr>
              <a:t>My PCA looks strange – what to do?</a:t>
            </a:r>
            <a:endParaRPr lang="en-US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472941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Clear sample swaps </a:t>
            </a:r>
          </a:p>
          <a:p>
            <a:pPr lvl="1"/>
            <a:r>
              <a:rPr lang="en-US" dirty="0" smtClean="0"/>
              <a:t>Check sequence indices, lab logs etc. to verify new classification. </a:t>
            </a:r>
          </a:p>
          <a:p>
            <a:pPr lvl="1"/>
            <a:r>
              <a:rPr lang="en-US" dirty="0" smtClean="0"/>
              <a:t>If you have enough replicates, remove instead of changing labels if you are uncertain.</a:t>
            </a:r>
          </a:p>
          <a:p>
            <a:r>
              <a:rPr lang="en-US" dirty="0" smtClean="0"/>
              <a:t>Clear batch effects</a:t>
            </a:r>
          </a:p>
          <a:p>
            <a:pPr lvl="1"/>
            <a:r>
              <a:rPr lang="en-US" dirty="0" smtClean="0"/>
              <a:t>Can use batch normalization to remove the effect</a:t>
            </a:r>
          </a:p>
          <a:p>
            <a:r>
              <a:rPr lang="en-US" dirty="0" smtClean="0"/>
              <a:t>Outliers</a:t>
            </a:r>
          </a:p>
          <a:p>
            <a:pPr lvl="1"/>
            <a:r>
              <a:rPr lang="en-US" dirty="0" smtClean="0"/>
              <a:t>Figure out why they are outliers</a:t>
            </a:r>
          </a:p>
          <a:p>
            <a:pPr lvl="1"/>
            <a:r>
              <a:rPr lang="en-US" dirty="0" smtClean="0"/>
              <a:t>Do not remove samples only because they do not fit your expectation – Bad science!</a:t>
            </a:r>
          </a:p>
          <a:p>
            <a:r>
              <a:rPr lang="en-US" dirty="0" smtClean="0"/>
              <a:t>PCA does not group my sample sets</a:t>
            </a:r>
          </a:p>
          <a:p>
            <a:pPr lvl="1"/>
            <a:r>
              <a:rPr lang="en-US" dirty="0" smtClean="0"/>
              <a:t>Try different methods of dimensionality reduction / clustering</a:t>
            </a:r>
          </a:p>
          <a:p>
            <a:pPr lvl="1"/>
            <a:r>
              <a:rPr lang="en-US" dirty="0" smtClean="0"/>
              <a:t>Perhaps technical/biological variation is higher than your expected effect -&gt; Batch normalization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88375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Sources of variation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Biological variation </a:t>
            </a:r>
          </a:p>
          <a:p>
            <a:pPr lvl="1"/>
            <a:r>
              <a:rPr lang="en-US" dirty="0" smtClean="0"/>
              <a:t>Patient to patient variation</a:t>
            </a:r>
          </a:p>
          <a:p>
            <a:pPr lvl="1"/>
            <a:r>
              <a:rPr lang="en-US" dirty="0" smtClean="0"/>
              <a:t>Sex</a:t>
            </a:r>
          </a:p>
          <a:p>
            <a:pPr lvl="1"/>
            <a:r>
              <a:rPr lang="en-US" dirty="0" smtClean="0"/>
              <a:t>Time points of samples taken</a:t>
            </a:r>
          </a:p>
          <a:p>
            <a:pPr lvl="1"/>
            <a:r>
              <a:rPr lang="en-US" dirty="0" smtClean="0"/>
              <a:t>Etc…..</a:t>
            </a:r>
          </a:p>
          <a:p>
            <a:r>
              <a:rPr lang="en-US" dirty="0" smtClean="0"/>
              <a:t>Technical variation</a:t>
            </a:r>
          </a:p>
          <a:p>
            <a:pPr lvl="1"/>
            <a:r>
              <a:rPr lang="en-US" dirty="0" smtClean="0"/>
              <a:t>At each step of RNA extraction and library preparation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59354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Spike-in control RNA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Addition of external RNA molecules into the samples before library prep</a:t>
            </a:r>
          </a:p>
          <a:p>
            <a:r>
              <a:rPr lang="en-US" dirty="0" smtClean="0"/>
              <a:t>Will give estimate of technical variation:</a:t>
            </a:r>
          </a:p>
          <a:p>
            <a:pPr lvl="1"/>
            <a:r>
              <a:rPr lang="en-US" dirty="0" smtClean="0"/>
              <a:t>Sensitivity / detection</a:t>
            </a:r>
          </a:p>
          <a:p>
            <a:pPr lvl="1"/>
            <a:r>
              <a:rPr lang="en-US" dirty="0" smtClean="0"/>
              <a:t>Accuracy</a:t>
            </a:r>
          </a:p>
          <a:p>
            <a:pPr lvl="1"/>
            <a:r>
              <a:rPr lang="en-US" dirty="0" smtClean="0"/>
              <a:t>Specific biases </a:t>
            </a:r>
          </a:p>
          <a:p>
            <a:pPr marL="342900" lvl="1" indent="-342900">
              <a:buFont typeface="Arial"/>
              <a:buChar char="•"/>
            </a:pPr>
            <a:r>
              <a:rPr lang="en-US" sz="3200" dirty="0" smtClean="0"/>
              <a:t>Also used to estimate amount </a:t>
            </a:r>
            <a:r>
              <a:rPr lang="en-US" sz="3200" dirty="0"/>
              <a:t>of RNA in the </a:t>
            </a:r>
            <a:r>
              <a:rPr lang="en-US" sz="3200" dirty="0" smtClean="0"/>
              <a:t>samples</a:t>
            </a:r>
          </a:p>
          <a:p>
            <a:r>
              <a:rPr lang="en-US" dirty="0" smtClean="0"/>
              <a:t>Most commonly ERCC - pool of 48 or 96 synthetic mRNAs with various lengths and GC content, </a:t>
            </a:r>
            <a:r>
              <a:rPr lang="en-US" dirty="0"/>
              <a:t>a</a:t>
            </a:r>
            <a:r>
              <a:rPr lang="en-US" dirty="0" smtClean="0"/>
              <a:t>t 17 different concentrations </a:t>
            </a:r>
          </a:p>
          <a:p>
            <a:r>
              <a:rPr lang="en-US" dirty="0" smtClean="0"/>
              <a:t>Allows for cross comparison of datasets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270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908" y="190670"/>
            <a:ext cx="8510327" cy="5792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307564" y="6550223"/>
            <a:ext cx="24943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(https://</a:t>
            </a:r>
            <a:r>
              <a:rPr lang="en-US" sz="1400" dirty="0" err="1" smtClean="0"/>
              <a:t>cofactorgenomics.com</a:t>
            </a:r>
            <a:r>
              <a:rPr lang="en-US" sz="1400" dirty="0" smtClean="0"/>
              <a:t>)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4377639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061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Technical noise / Biological variation</a:t>
            </a:r>
            <a:endParaRPr lang="en-US" dirty="0"/>
          </a:p>
        </p:txBody>
      </p:sp>
      <p:pic>
        <p:nvPicPr>
          <p:cNvPr id="4" name="Picture 3" descr="CV2_plot_allcells_rpkm.pdf"/>
          <p:cNvPicPr>
            <a:picLocks noChangeAspect="1"/>
          </p:cNvPicPr>
          <p:nvPr/>
        </p:nvPicPr>
        <p:blipFill>
          <a:blip r:embed="rId2"/>
          <a:srcRect t="11249"/>
          <a:stretch>
            <a:fillRect/>
          </a:stretch>
        </p:blipFill>
        <p:spPr>
          <a:xfrm>
            <a:off x="1549787" y="983523"/>
            <a:ext cx="6400800" cy="568076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81373" y="4728069"/>
            <a:ext cx="20570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Squared coefficient of variation: CV</a:t>
            </a:r>
            <a:r>
              <a:rPr lang="en-US" baseline="30000" dirty="0" smtClean="0"/>
              <a:t>2</a:t>
            </a:r>
            <a:endParaRPr lang="en-US" dirty="0" smtClean="0"/>
          </a:p>
          <a:p>
            <a:r>
              <a:rPr lang="en-US" dirty="0" smtClean="0"/>
              <a:t>CV = </a:t>
            </a:r>
            <a:r>
              <a:rPr lang="en-US" dirty="0" err="1" smtClean="0"/>
              <a:t>std</a:t>
            </a:r>
            <a:r>
              <a:rPr lang="en-US" dirty="0" smtClean="0"/>
              <a:t> / mean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55201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Replicates, replicates, replicates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Technical replicates</a:t>
            </a:r>
          </a:p>
          <a:p>
            <a:r>
              <a:rPr lang="en-US" dirty="0" smtClean="0"/>
              <a:t>Biological replicates</a:t>
            </a:r>
          </a:p>
          <a:p>
            <a:r>
              <a:rPr lang="en-US" dirty="0" smtClean="0"/>
              <a:t>If you have enough material, always do extra replicates in case you want to remove low quality samples.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57790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29711"/>
          </a:xfrm>
        </p:spPr>
        <p:txBody>
          <a:bodyPr/>
          <a:lstStyle/>
          <a:p>
            <a:r>
              <a:rPr lang="en-US" dirty="0" smtClean="0"/>
              <a:t>Experimental Design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2011" y="1104349"/>
            <a:ext cx="6310294" cy="4915127"/>
          </a:xfrm>
          <a:prstGeom prst="rect">
            <a:avLst/>
          </a:prstGeom>
        </p:spPr>
      </p:pic>
      <p:pic>
        <p:nvPicPr>
          <p:cNvPr id="7" name="Picture 6" descr="Screen Shot 2014-06-09 at 11.31.4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2634" y="5989496"/>
            <a:ext cx="2964236" cy="868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0962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Good quality data is the first step in any RNA-</a:t>
            </a:r>
            <a:r>
              <a:rPr lang="en-US" dirty="0" err="1" smtClean="0"/>
              <a:t>seq</a:t>
            </a:r>
            <a:r>
              <a:rPr lang="en-US" dirty="0" smtClean="0"/>
              <a:t> experiment</a:t>
            </a:r>
          </a:p>
          <a:p>
            <a:r>
              <a:rPr lang="en-US" dirty="0" smtClean="0"/>
              <a:t>The reason for low quality samples may require some detective work</a:t>
            </a:r>
          </a:p>
          <a:p>
            <a:r>
              <a:rPr lang="en-US" dirty="0" smtClean="0"/>
              <a:t>More replicates allows you to filter out low quality libraries without losing statistical power</a:t>
            </a:r>
          </a:p>
          <a:p>
            <a:r>
              <a:rPr lang="en-US" dirty="0" smtClean="0"/>
              <a:t>Depending on where you sequence, some of the QC steps will be performed at the platform.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60260"/>
            <a:ext cx="8229600" cy="1143000"/>
          </a:xfrm>
        </p:spPr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48995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could go wrong?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1417639"/>
            <a:ext cx="8229600" cy="4619728"/>
          </a:xfrm>
        </p:spPr>
        <p:txBody>
          <a:bodyPr>
            <a:normAutofit fontScale="55000" lnSpcReduction="20000"/>
          </a:bodyPr>
          <a:lstStyle/>
          <a:p>
            <a:r>
              <a:rPr lang="en-US" dirty="0" smtClean="0"/>
              <a:t>RNA quality:</a:t>
            </a:r>
          </a:p>
          <a:p>
            <a:pPr lvl="1"/>
            <a:r>
              <a:rPr lang="en-US" dirty="0" smtClean="0"/>
              <a:t>Degradation</a:t>
            </a:r>
          </a:p>
          <a:p>
            <a:pPr lvl="1"/>
            <a:r>
              <a:rPr lang="en-US" dirty="0" smtClean="0"/>
              <a:t>Contaminations (pathogens or other sources)</a:t>
            </a:r>
          </a:p>
          <a:p>
            <a:pPr lvl="1"/>
            <a:r>
              <a:rPr lang="en-US" dirty="0" smtClean="0"/>
              <a:t>GC-bias</a:t>
            </a:r>
          </a:p>
          <a:p>
            <a:pPr lvl="1"/>
            <a:r>
              <a:rPr lang="en-US" dirty="0" smtClean="0"/>
              <a:t>Nuclear </a:t>
            </a:r>
            <a:r>
              <a:rPr lang="en-US" i="1" dirty="0" err="1" smtClean="0"/>
              <a:t>vs</a:t>
            </a:r>
            <a:r>
              <a:rPr lang="en-US" dirty="0" smtClean="0"/>
              <a:t> organelle reads</a:t>
            </a:r>
          </a:p>
          <a:p>
            <a:r>
              <a:rPr lang="en-US" dirty="0" smtClean="0"/>
              <a:t>Library prep:</a:t>
            </a:r>
          </a:p>
          <a:p>
            <a:pPr lvl="1"/>
            <a:r>
              <a:rPr lang="en-US" dirty="0" smtClean="0"/>
              <a:t>Failed reactions</a:t>
            </a:r>
          </a:p>
          <a:p>
            <a:pPr lvl="1"/>
            <a:r>
              <a:rPr lang="en-US" dirty="0" smtClean="0"/>
              <a:t>RNA / Adapter ratios – primer dimers</a:t>
            </a:r>
          </a:p>
          <a:p>
            <a:pPr lvl="1"/>
            <a:r>
              <a:rPr lang="en-US" dirty="0" smtClean="0"/>
              <a:t>Clonal duplicates</a:t>
            </a:r>
          </a:p>
          <a:p>
            <a:pPr lvl="1"/>
            <a:r>
              <a:rPr lang="en-US" dirty="0" smtClean="0"/>
              <a:t>Chimeric reads</a:t>
            </a:r>
          </a:p>
          <a:p>
            <a:pPr lvl="1"/>
            <a:r>
              <a:rPr lang="en-US" dirty="0" smtClean="0"/>
              <a:t>Contaminations</a:t>
            </a:r>
          </a:p>
          <a:p>
            <a:r>
              <a:rPr lang="en-US" dirty="0" smtClean="0"/>
              <a:t>Sequencing:</a:t>
            </a:r>
          </a:p>
          <a:p>
            <a:pPr lvl="1"/>
            <a:r>
              <a:rPr lang="en-US" dirty="0" smtClean="0"/>
              <a:t>Base calling errors </a:t>
            </a:r>
          </a:p>
          <a:p>
            <a:pPr lvl="1"/>
            <a:r>
              <a:rPr lang="en-US" dirty="0" smtClean="0"/>
              <a:t>Uncalled bases </a:t>
            </a:r>
          </a:p>
          <a:p>
            <a:pPr lvl="1"/>
            <a:r>
              <a:rPr lang="en-US" dirty="0" smtClean="0"/>
              <a:t>Low quality bases (3’ end) </a:t>
            </a:r>
          </a:p>
          <a:p>
            <a:pPr lvl="1"/>
            <a:r>
              <a:rPr lang="en-US" dirty="0" smtClean="0"/>
              <a:t>Contaminations</a:t>
            </a:r>
          </a:p>
          <a:p>
            <a:pPr lvl="1"/>
            <a:r>
              <a:rPr lang="en-US" dirty="0" smtClean="0"/>
              <a:t>Sequence complexity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991245" y="4342377"/>
            <a:ext cx="3661128" cy="108631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9482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could go wrong?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1417639"/>
            <a:ext cx="8229600" cy="4619728"/>
          </a:xfrm>
        </p:spPr>
        <p:txBody>
          <a:bodyPr>
            <a:normAutofit fontScale="55000" lnSpcReduction="20000"/>
          </a:bodyPr>
          <a:lstStyle/>
          <a:p>
            <a:r>
              <a:rPr lang="en-US" dirty="0" smtClean="0"/>
              <a:t>RNA quality:</a:t>
            </a:r>
          </a:p>
          <a:p>
            <a:pPr lvl="1"/>
            <a:r>
              <a:rPr lang="en-US" dirty="0" smtClean="0"/>
              <a:t>Degradation</a:t>
            </a:r>
          </a:p>
          <a:p>
            <a:pPr lvl="1"/>
            <a:r>
              <a:rPr lang="en-US" dirty="0" smtClean="0"/>
              <a:t>Contaminations (pathogens or other sources)</a:t>
            </a:r>
          </a:p>
          <a:p>
            <a:pPr lvl="1"/>
            <a:r>
              <a:rPr lang="en-US" dirty="0" smtClean="0"/>
              <a:t>GC-bias</a:t>
            </a:r>
          </a:p>
          <a:p>
            <a:pPr lvl="1"/>
            <a:r>
              <a:rPr lang="en-US" dirty="0" smtClean="0"/>
              <a:t>Nuclear </a:t>
            </a:r>
            <a:r>
              <a:rPr lang="en-US" i="1" dirty="0" err="1" smtClean="0"/>
              <a:t>vs</a:t>
            </a:r>
            <a:r>
              <a:rPr lang="en-US" dirty="0" smtClean="0"/>
              <a:t> organelle reads</a:t>
            </a:r>
          </a:p>
          <a:p>
            <a:r>
              <a:rPr lang="en-US" dirty="0" smtClean="0"/>
              <a:t>Library prep:</a:t>
            </a:r>
          </a:p>
          <a:p>
            <a:pPr lvl="1"/>
            <a:r>
              <a:rPr lang="en-US" dirty="0" smtClean="0"/>
              <a:t>Failed reactions</a:t>
            </a:r>
          </a:p>
          <a:p>
            <a:pPr lvl="1"/>
            <a:r>
              <a:rPr lang="en-US" dirty="0" smtClean="0"/>
              <a:t>RNA / Adapter ratios – primer dimers</a:t>
            </a:r>
          </a:p>
          <a:p>
            <a:pPr lvl="1"/>
            <a:r>
              <a:rPr lang="en-US" dirty="0" smtClean="0"/>
              <a:t>Clonal duplicates</a:t>
            </a:r>
          </a:p>
          <a:p>
            <a:pPr lvl="1"/>
            <a:r>
              <a:rPr lang="en-US" dirty="0" smtClean="0"/>
              <a:t>Chimeric reads</a:t>
            </a:r>
          </a:p>
          <a:p>
            <a:pPr lvl="1"/>
            <a:r>
              <a:rPr lang="en-US" dirty="0" smtClean="0"/>
              <a:t>Contaminations</a:t>
            </a:r>
          </a:p>
          <a:p>
            <a:r>
              <a:rPr lang="en-US" dirty="0" smtClean="0"/>
              <a:t>Sequencing:</a:t>
            </a:r>
          </a:p>
          <a:p>
            <a:pPr lvl="1"/>
            <a:r>
              <a:rPr lang="en-US" dirty="0" smtClean="0"/>
              <a:t>Base calling errors </a:t>
            </a:r>
          </a:p>
          <a:p>
            <a:pPr lvl="1"/>
            <a:r>
              <a:rPr lang="en-US" dirty="0" smtClean="0"/>
              <a:t>Uncalled bases </a:t>
            </a:r>
          </a:p>
          <a:p>
            <a:pPr lvl="1"/>
            <a:r>
              <a:rPr lang="en-US" dirty="0" smtClean="0"/>
              <a:t>Low quality bases (3’ end) </a:t>
            </a:r>
          </a:p>
          <a:p>
            <a:pPr lvl="1"/>
            <a:r>
              <a:rPr lang="en-US" dirty="0" smtClean="0"/>
              <a:t>Contaminations</a:t>
            </a:r>
          </a:p>
          <a:p>
            <a:pPr lvl="1"/>
            <a:r>
              <a:rPr lang="en-US" dirty="0" smtClean="0"/>
              <a:t>Sequence complexity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06156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From samples to reads</a:t>
            </a:r>
            <a:br>
              <a:rPr lang="en-US" dirty="0" smtClean="0"/>
            </a:br>
            <a:r>
              <a:rPr lang="en-US" sz="3100" dirty="0" smtClean="0"/>
              <a:t>- may not be what you think they are</a:t>
            </a:r>
            <a:endParaRPr lang="en-US" sz="31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566063"/>
          </a:xfrm>
        </p:spPr>
        <p:txBody>
          <a:bodyPr>
            <a:normAutofit/>
          </a:bodyPr>
          <a:lstStyle/>
          <a:p>
            <a:r>
              <a:rPr lang="en-US" dirty="0" smtClean="0"/>
              <a:t>Mixing samples</a:t>
            </a:r>
          </a:p>
          <a:p>
            <a:r>
              <a:rPr lang="en-US" dirty="0" smtClean="0"/>
              <a:t>Experiments go wrong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84398" y="3166263"/>
            <a:ext cx="8229600" cy="15660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How do we understand what went wrong?</a:t>
            </a:r>
          </a:p>
        </p:txBody>
      </p:sp>
    </p:spTree>
    <p:extLst>
      <p:ext uri="{BB962C8B-B14F-4D97-AF65-F5344CB8AC3E}">
        <p14:creationId xmlns:p14="http://schemas.microsoft.com/office/powerpoint/2010/main" val="18373017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From samples to reads</a:t>
            </a:r>
            <a:br>
              <a:rPr lang="en-US" dirty="0" smtClean="0"/>
            </a:br>
            <a:r>
              <a:rPr lang="en-US" sz="3100" dirty="0" smtClean="0"/>
              <a:t>- may not be what you think they are</a:t>
            </a:r>
            <a:endParaRPr lang="en-US" sz="31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566063"/>
          </a:xfrm>
        </p:spPr>
        <p:txBody>
          <a:bodyPr>
            <a:normAutofit/>
          </a:bodyPr>
          <a:lstStyle/>
          <a:p>
            <a:r>
              <a:rPr lang="en-US" dirty="0" smtClean="0"/>
              <a:t>Mixing samples</a:t>
            </a:r>
          </a:p>
          <a:p>
            <a:r>
              <a:rPr lang="en-US" dirty="0" smtClean="0"/>
              <a:t>Experiments go wrong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84398" y="3166263"/>
            <a:ext cx="8229600" cy="15660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How do we understand what went wrong?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84398" y="4642402"/>
            <a:ext cx="8229600" cy="15660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BIOINFORMATICS!</a:t>
            </a:r>
          </a:p>
        </p:txBody>
      </p:sp>
      <p:sp>
        <p:nvSpPr>
          <p:cNvPr id="6" name="5-Point Star 5"/>
          <p:cNvSpPr/>
          <p:nvPr/>
        </p:nvSpPr>
        <p:spPr>
          <a:xfrm>
            <a:off x="6188409" y="5348649"/>
            <a:ext cx="482910" cy="447212"/>
          </a:xfrm>
          <a:prstGeom prst="star5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5-Point Star 6"/>
          <p:cNvSpPr/>
          <p:nvPr/>
        </p:nvSpPr>
        <p:spPr>
          <a:xfrm>
            <a:off x="2674266" y="5312872"/>
            <a:ext cx="482910" cy="447212"/>
          </a:xfrm>
          <a:prstGeom prst="star5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5-Point Star 8"/>
          <p:cNvSpPr/>
          <p:nvPr/>
        </p:nvSpPr>
        <p:spPr>
          <a:xfrm>
            <a:off x="5231903" y="4187066"/>
            <a:ext cx="482910" cy="447212"/>
          </a:xfrm>
          <a:prstGeom prst="star5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0487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PPT_SciLifeLab_UU_14dectest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PPT_SciLifeLab_UU_14dectest.potx</Template>
  <TotalTime>35155</TotalTime>
  <Words>1945</Words>
  <Application>Microsoft Macintosh PowerPoint</Application>
  <PresentationFormat>On-screen Show (4:3)</PresentationFormat>
  <Paragraphs>444</Paragraphs>
  <Slides>59</Slides>
  <Notes>14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0" baseType="lpstr">
      <vt:lpstr>PPT_SciLifeLab_UU_14dectest</vt:lpstr>
      <vt:lpstr>RNA-seq Quality Control</vt:lpstr>
      <vt:lpstr>Overview</vt:lpstr>
      <vt:lpstr>RNA-seq libraries</vt:lpstr>
      <vt:lpstr>What could go wrong?</vt:lpstr>
      <vt:lpstr>What could go wrong?</vt:lpstr>
      <vt:lpstr>What could go wrong?</vt:lpstr>
      <vt:lpstr>What could go wrong?</vt:lpstr>
      <vt:lpstr>From samples to reads - may not be what you think they are</vt:lpstr>
      <vt:lpstr>From samples to reads - may not be what you think they are</vt:lpstr>
      <vt:lpstr>RNA-seq analysis workflow</vt:lpstr>
      <vt:lpstr>PowerPoint Presentation</vt:lpstr>
      <vt:lpstr>Fastq – read file format</vt:lpstr>
      <vt:lpstr>Fastq – read file format</vt:lpstr>
      <vt:lpstr>PowerPoint Presentation</vt:lpstr>
      <vt:lpstr>Basic read metrics with FastQC</vt:lpstr>
      <vt:lpstr>FastQC report</vt:lpstr>
      <vt:lpstr>Per base sequence quality</vt:lpstr>
      <vt:lpstr>Per tile sequence quality (Illumina)</vt:lpstr>
      <vt:lpstr>Per sequence quality scores</vt:lpstr>
      <vt:lpstr>Per base sequence content</vt:lpstr>
      <vt:lpstr>Per sequence GC content</vt:lpstr>
      <vt:lpstr>Sequence Duplication Levels</vt:lpstr>
      <vt:lpstr>Overrepresented sequences</vt:lpstr>
      <vt:lpstr>Adapter Content</vt:lpstr>
      <vt:lpstr>Kmer content</vt:lpstr>
      <vt:lpstr>Failed FastQC – what to do?</vt:lpstr>
      <vt:lpstr>PowerPoint Presentation</vt:lpstr>
      <vt:lpstr>Mapping logs – mapping efficiency</vt:lpstr>
      <vt:lpstr>Bad mapping – what to do?</vt:lpstr>
      <vt:lpstr>PowerPoint Presentation</vt:lpstr>
      <vt:lpstr>SAM/BAM file formats</vt:lpstr>
      <vt:lpstr>SAM/BAM file format</vt:lpstr>
      <vt:lpstr>After mapping - RseQC package</vt:lpstr>
      <vt:lpstr>Soft clipping - clipping_profile.py</vt:lpstr>
      <vt:lpstr>Gene coverage - geneBody_coverage.py</vt:lpstr>
      <vt:lpstr>Distance between PE-reads - inner_distance.py</vt:lpstr>
      <vt:lpstr>Where in the genome do your reads map?  - read_distribution.py</vt:lpstr>
      <vt:lpstr>Known and novel splice junctions – junction_saturation.py or junction_annotation.py</vt:lpstr>
      <vt:lpstr>Gene detection subsampling - RPKM_saturation.py How deep do you need to sequence?</vt:lpstr>
      <vt:lpstr>Bad RseQC output – what to do?</vt:lpstr>
      <vt:lpstr>MultiQC – summary of QC stats</vt:lpstr>
      <vt:lpstr>PowerPoint Presentation</vt:lpstr>
      <vt:lpstr>Sample swaps and outliers can be identified using PCA</vt:lpstr>
      <vt:lpstr>Differences in read distribution between samples can be identified using Principal Component Analysis (PCA)</vt:lpstr>
      <vt:lpstr>QC test case 1</vt:lpstr>
      <vt:lpstr>Principal component 1 separates samples from flowers and leaves </vt:lpstr>
      <vt:lpstr>Principal component 2 and 3 separates the different species </vt:lpstr>
      <vt:lpstr>QC test case 2</vt:lpstr>
      <vt:lpstr>PCA analysis detected potential sample swaps</vt:lpstr>
      <vt:lpstr>QC test case 3</vt:lpstr>
      <vt:lpstr>My PCA looks strange – what to do?</vt:lpstr>
      <vt:lpstr>Sources of variation</vt:lpstr>
      <vt:lpstr>Spike-in control RNA</vt:lpstr>
      <vt:lpstr>PowerPoint Presentation</vt:lpstr>
      <vt:lpstr>Technical noise / Biological variation</vt:lpstr>
      <vt:lpstr>Replicates, replicates, replicates</vt:lpstr>
      <vt:lpstr>Experimental Design</vt:lpstr>
      <vt:lpstr>Conclusions</vt:lpstr>
      <vt:lpstr>Questions?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Jenny Lundgren</dc:creator>
  <cp:lastModifiedBy>Johan Reimegård</cp:lastModifiedBy>
  <cp:revision>185</cp:revision>
  <dcterms:created xsi:type="dcterms:W3CDTF">2015-10-21T15:07:07Z</dcterms:created>
  <dcterms:modified xsi:type="dcterms:W3CDTF">2017-03-15T14:30:07Z</dcterms:modified>
</cp:coreProperties>
</file>